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299" r:id="rId3"/>
    <p:sldId id="296" r:id="rId4"/>
    <p:sldId id="297" r:id="rId5"/>
    <p:sldId id="258" r:id="rId6"/>
    <p:sldId id="259" r:id="rId7"/>
    <p:sldId id="282" r:id="rId8"/>
    <p:sldId id="283" r:id="rId9"/>
    <p:sldId id="284" r:id="rId10"/>
    <p:sldId id="298" r:id="rId11"/>
    <p:sldId id="278" r:id="rId12"/>
    <p:sldId id="295" r:id="rId13"/>
    <p:sldId id="280" r:id="rId14"/>
    <p:sldId id="279" r:id="rId15"/>
    <p:sldId id="277" r:id="rId16"/>
    <p:sldId id="286" r:id="rId17"/>
    <p:sldId id="285" r:id="rId18"/>
    <p:sldId id="300" r:id="rId19"/>
    <p:sldId id="301" r:id="rId20"/>
    <p:sldId id="302" r:id="rId21"/>
    <p:sldId id="287" r:id="rId22"/>
    <p:sldId id="288" r:id="rId23"/>
    <p:sldId id="293" r:id="rId24"/>
  </p:sldIdLst>
  <p:sldSz cx="9144000" cy="6858000" type="screen4x3"/>
  <p:notesSz cx="6858000" cy="91440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1426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070154-5DBF-4E47-8620-A9937BB1D709}" type="doc">
      <dgm:prSet loTypeId="urn:microsoft.com/office/officeart/2005/8/layout/vList3#1" loCatId="list" qsTypeId="urn:microsoft.com/office/officeart/2005/8/quickstyle/simple4" qsCatId="simple" csTypeId="urn:microsoft.com/office/officeart/2005/8/colors/accent1_2#2" csCatId="accent1" phldr="1"/>
      <dgm:spPr/>
    </dgm:pt>
    <dgm:pt modelId="{CC998884-E7DC-8A40-8809-0CC4555F78BA}">
      <dgm:prSet phldrT="[Text]"/>
      <dgm:spPr/>
      <dgm:t>
        <a:bodyPr/>
        <a:lstStyle/>
        <a:p>
          <a:r>
            <a:rPr lang="de-DE" dirty="0" smtClean="0"/>
            <a:t>Mittagstisch</a:t>
          </a:r>
          <a:endParaRPr lang="de-DE" dirty="0"/>
        </a:p>
      </dgm:t>
    </dgm:pt>
    <dgm:pt modelId="{7097198D-3071-144E-95C2-B89CD818C6A2}" type="parTrans" cxnId="{6D9C0897-C43E-8942-BE5D-0AC5ADDAC44C}">
      <dgm:prSet/>
      <dgm:spPr/>
      <dgm:t>
        <a:bodyPr/>
        <a:lstStyle/>
        <a:p>
          <a:endParaRPr lang="de-DE"/>
        </a:p>
      </dgm:t>
    </dgm:pt>
    <dgm:pt modelId="{0F9CCE1C-2DBB-2847-B4AF-207ECB1A0846}" type="sibTrans" cxnId="{6D9C0897-C43E-8942-BE5D-0AC5ADDAC44C}">
      <dgm:prSet/>
      <dgm:spPr/>
      <dgm:t>
        <a:bodyPr/>
        <a:lstStyle/>
        <a:p>
          <a:endParaRPr lang="de-DE"/>
        </a:p>
      </dgm:t>
    </dgm:pt>
    <dgm:pt modelId="{30290586-6A54-C54D-9868-201065FB3C50}">
      <dgm:prSet phldrT="[Text]"/>
      <dgm:spPr/>
      <dgm:t>
        <a:bodyPr/>
        <a:lstStyle/>
        <a:p>
          <a:r>
            <a:rPr lang="de-DE" dirty="0" smtClean="0"/>
            <a:t>Ungebundene Bewegungseinheit</a:t>
          </a:r>
          <a:endParaRPr lang="de-DE" dirty="0"/>
        </a:p>
      </dgm:t>
    </dgm:pt>
    <dgm:pt modelId="{04042070-66AF-5640-9A55-4ACAE47AEAF4}" type="parTrans" cxnId="{BBF8C8D5-414D-024E-8DA5-28B2A94939B2}">
      <dgm:prSet/>
      <dgm:spPr/>
      <dgm:t>
        <a:bodyPr/>
        <a:lstStyle/>
        <a:p>
          <a:endParaRPr lang="de-DE"/>
        </a:p>
      </dgm:t>
    </dgm:pt>
    <dgm:pt modelId="{7142786A-B236-6E42-921E-7476ABFBC5EF}" type="sibTrans" cxnId="{BBF8C8D5-414D-024E-8DA5-28B2A94939B2}">
      <dgm:prSet/>
      <dgm:spPr/>
      <dgm:t>
        <a:bodyPr/>
        <a:lstStyle/>
        <a:p>
          <a:endParaRPr lang="de-DE"/>
        </a:p>
      </dgm:t>
    </dgm:pt>
    <dgm:pt modelId="{2F01108B-A4B3-F64E-8C41-3C7BB3C3227F}">
      <dgm:prSet phldrT="[Text]"/>
      <dgm:spPr/>
      <dgm:t>
        <a:bodyPr/>
        <a:lstStyle/>
        <a:p>
          <a:r>
            <a:rPr lang="de-DE" dirty="0" smtClean="0"/>
            <a:t>Gebundene Angebote</a:t>
          </a:r>
          <a:endParaRPr lang="de-DE" dirty="0"/>
        </a:p>
      </dgm:t>
    </dgm:pt>
    <dgm:pt modelId="{C95E78D7-9BC4-3E4D-999F-2A33F8B3F7AE}" type="parTrans" cxnId="{696780D8-ACC3-F247-9C28-C0CC7B186543}">
      <dgm:prSet/>
      <dgm:spPr/>
      <dgm:t>
        <a:bodyPr/>
        <a:lstStyle/>
        <a:p>
          <a:endParaRPr lang="de-DE"/>
        </a:p>
      </dgm:t>
    </dgm:pt>
    <dgm:pt modelId="{634D3B17-CBBD-B940-A28F-AF55E88DE354}" type="sibTrans" cxnId="{696780D8-ACC3-F247-9C28-C0CC7B186543}">
      <dgm:prSet/>
      <dgm:spPr/>
      <dgm:t>
        <a:bodyPr/>
        <a:lstStyle/>
        <a:p>
          <a:endParaRPr lang="de-DE"/>
        </a:p>
      </dgm:t>
    </dgm:pt>
    <dgm:pt modelId="{BC05DED2-084E-3545-88E5-9310C3FE0B71}" type="pres">
      <dgm:prSet presAssocID="{E4070154-5DBF-4E47-8620-A9937BB1D709}" presName="linearFlow" presStyleCnt="0">
        <dgm:presLayoutVars>
          <dgm:dir/>
          <dgm:resizeHandles val="exact"/>
        </dgm:presLayoutVars>
      </dgm:prSet>
      <dgm:spPr/>
    </dgm:pt>
    <dgm:pt modelId="{B1E3DCB2-9948-9649-B590-6FB8CEE14EB1}" type="pres">
      <dgm:prSet presAssocID="{CC998884-E7DC-8A40-8809-0CC4555F78BA}" presName="composite" presStyleCnt="0"/>
      <dgm:spPr/>
    </dgm:pt>
    <dgm:pt modelId="{8F64C0D9-27C2-C548-A3BD-7DFA1E3291D5}" type="pres">
      <dgm:prSet presAssocID="{CC998884-E7DC-8A40-8809-0CC4555F78BA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E9A299E0-0BFC-8147-B6DB-B5B4F7CC86F6}" type="pres">
      <dgm:prSet presAssocID="{CC998884-E7DC-8A40-8809-0CC4555F78BA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D190BEB-D3E2-CA48-9B5B-877C8180B59F}" type="pres">
      <dgm:prSet presAssocID="{0F9CCE1C-2DBB-2847-B4AF-207ECB1A0846}" presName="spacing" presStyleCnt="0"/>
      <dgm:spPr/>
    </dgm:pt>
    <dgm:pt modelId="{ADF07296-63C9-924C-8376-CA77ABF0C48B}" type="pres">
      <dgm:prSet presAssocID="{30290586-6A54-C54D-9868-201065FB3C50}" presName="composite" presStyleCnt="0"/>
      <dgm:spPr/>
    </dgm:pt>
    <dgm:pt modelId="{CB9D9A1B-FC0F-C543-BECF-EBFDD0E54B32}" type="pres">
      <dgm:prSet presAssocID="{30290586-6A54-C54D-9868-201065FB3C50}" presName="imgShp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38C529D-110F-6642-A7F5-AF51D509B206}" type="pres">
      <dgm:prSet presAssocID="{30290586-6A54-C54D-9868-201065FB3C50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280337A-6C79-6D44-BCCE-C77A125A11F8}" type="pres">
      <dgm:prSet presAssocID="{7142786A-B236-6E42-921E-7476ABFBC5EF}" presName="spacing" presStyleCnt="0"/>
      <dgm:spPr/>
    </dgm:pt>
    <dgm:pt modelId="{ACECFB40-2081-FB4A-9C83-6CF8259AB0C4}" type="pres">
      <dgm:prSet presAssocID="{2F01108B-A4B3-F64E-8C41-3C7BB3C3227F}" presName="composite" presStyleCnt="0"/>
      <dgm:spPr/>
    </dgm:pt>
    <dgm:pt modelId="{2765572F-4EA2-8E42-B2C5-E8F556815FB4}" type="pres">
      <dgm:prSet presAssocID="{2F01108B-A4B3-F64E-8C41-3C7BB3C3227F}" presName="imgShp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57DE4EF2-8B2C-F140-886E-2D5D99283294}" type="pres">
      <dgm:prSet presAssocID="{2F01108B-A4B3-F64E-8C41-3C7BB3C3227F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86FB2C75-E336-A64B-A47B-A74A3392A179}" type="presOf" srcId="{30290586-6A54-C54D-9868-201065FB3C50}" destId="{538C529D-110F-6642-A7F5-AF51D509B206}" srcOrd="0" destOrd="0" presId="urn:microsoft.com/office/officeart/2005/8/layout/vList3#1"/>
    <dgm:cxn modelId="{696780D8-ACC3-F247-9C28-C0CC7B186543}" srcId="{E4070154-5DBF-4E47-8620-A9937BB1D709}" destId="{2F01108B-A4B3-F64E-8C41-3C7BB3C3227F}" srcOrd="2" destOrd="0" parTransId="{C95E78D7-9BC4-3E4D-999F-2A33F8B3F7AE}" sibTransId="{634D3B17-CBBD-B940-A28F-AF55E88DE354}"/>
    <dgm:cxn modelId="{BFAA4F43-EBD8-1847-AACB-BAEECB9C7AB8}" type="presOf" srcId="{E4070154-5DBF-4E47-8620-A9937BB1D709}" destId="{BC05DED2-084E-3545-88E5-9310C3FE0B71}" srcOrd="0" destOrd="0" presId="urn:microsoft.com/office/officeart/2005/8/layout/vList3#1"/>
    <dgm:cxn modelId="{6D9C0897-C43E-8942-BE5D-0AC5ADDAC44C}" srcId="{E4070154-5DBF-4E47-8620-A9937BB1D709}" destId="{CC998884-E7DC-8A40-8809-0CC4555F78BA}" srcOrd="0" destOrd="0" parTransId="{7097198D-3071-144E-95C2-B89CD818C6A2}" sibTransId="{0F9CCE1C-2DBB-2847-B4AF-207ECB1A0846}"/>
    <dgm:cxn modelId="{B6230644-32B7-7248-90DC-29742C676827}" type="presOf" srcId="{2F01108B-A4B3-F64E-8C41-3C7BB3C3227F}" destId="{57DE4EF2-8B2C-F140-886E-2D5D99283294}" srcOrd="0" destOrd="0" presId="urn:microsoft.com/office/officeart/2005/8/layout/vList3#1"/>
    <dgm:cxn modelId="{686E6474-2108-7D4A-98DD-9A11E4777247}" type="presOf" srcId="{CC998884-E7DC-8A40-8809-0CC4555F78BA}" destId="{E9A299E0-0BFC-8147-B6DB-B5B4F7CC86F6}" srcOrd="0" destOrd="0" presId="urn:microsoft.com/office/officeart/2005/8/layout/vList3#1"/>
    <dgm:cxn modelId="{BBF8C8D5-414D-024E-8DA5-28B2A94939B2}" srcId="{E4070154-5DBF-4E47-8620-A9937BB1D709}" destId="{30290586-6A54-C54D-9868-201065FB3C50}" srcOrd="1" destOrd="0" parTransId="{04042070-66AF-5640-9A55-4ACAE47AEAF4}" sibTransId="{7142786A-B236-6E42-921E-7476ABFBC5EF}"/>
    <dgm:cxn modelId="{A4F7FC1E-1BC7-5A41-B3F6-8D1D63E4D47A}" type="presParOf" srcId="{BC05DED2-084E-3545-88E5-9310C3FE0B71}" destId="{B1E3DCB2-9948-9649-B590-6FB8CEE14EB1}" srcOrd="0" destOrd="0" presId="urn:microsoft.com/office/officeart/2005/8/layout/vList3#1"/>
    <dgm:cxn modelId="{40A0FD54-A2B2-5647-AA2E-529057EEF9AF}" type="presParOf" srcId="{B1E3DCB2-9948-9649-B590-6FB8CEE14EB1}" destId="{8F64C0D9-27C2-C548-A3BD-7DFA1E3291D5}" srcOrd="0" destOrd="0" presId="urn:microsoft.com/office/officeart/2005/8/layout/vList3#1"/>
    <dgm:cxn modelId="{735B3D60-18B6-1843-BB62-438BC4ADB4DE}" type="presParOf" srcId="{B1E3DCB2-9948-9649-B590-6FB8CEE14EB1}" destId="{E9A299E0-0BFC-8147-B6DB-B5B4F7CC86F6}" srcOrd="1" destOrd="0" presId="urn:microsoft.com/office/officeart/2005/8/layout/vList3#1"/>
    <dgm:cxn modelId="{646D0A61-E56B-EB47-9FB5-2903757BCB62}" type="presParOf" srcId="{BC05DED2-084E-3545-88E5-9310C3FE0B71}" destId="{AD190BEB-D3E2-CA48-9B5B-877C8180B59F}" srcOrd="1" destOrd="0" presId="urn:microsoft.com/office/officeart/2005/8/layout/vList3#1"/>
    <dgm:cxn modelId="{B8F32CA5-5198-1B4F-80F5-B6DB03206136}" type="presParOf" srcId="{BC05DED2-084E-3545-88E5-9310C3FE0B71}" destId="{ADF07296-63C9-924C-8376-CA77ABF0C48B}" srcOrd="2" destOrd="0" presId="urn:microsoft.com/office/officeart/2005/8/layout/vList3#1"/>
    <dgm:cxn modelId="{9C4B0F58-F8B8-FA4A-BC80-D0EFA20CF3E6}" type="presParOf" srcId="{ADF07296-63C9-924C-8376-CA77ABF0C48B}" destId="{CB9D9A1B-FC0F-C543-BECF-EBFDD0E54B32}" srcOrd="0" destOrd="0" presId="urn:microsoft.com/office/officeart/2005/8/layout/vList3#1"/>
    <dgm:cxn modelId="{20042DA4-47DA-FC4E-9905-20E807182165}" type="presParOf" srcId="{ADF07296-63C9-924C-8376-CA77ABF0C48B}" destId="{538C529D-110F-6642-A7F5-AF51D509B206}" srcOrd="1" destOrd="0" presId="urn:microsoft.com/office/officeart/2005/8/layout/vList3#1"/>
    <dgm:cxn modelId="{3DEE4F13-0354-BC4D-B7FF-E4142B4436EE}" type="presParOf" srcId="{BC05DED2-084E-3545-88E5-9310C3FE0B71}" destId="{1280337A-6C79-6D44-BCCE-C77A125A11F8}" srcOrd="3" destOrd="0" presId="urn:microsoft.com/office/officeart/2005/8/layout/vList3#1"/>
    <dgm:cxn modelId="{E9C95D9E-B8CF-8649-86F1-1609FB75DEA0}" type="presParOf" srcId="{BC05DED2-084E-3545-88E5-9310C3FE0B71}" destId="{ACECFB40-2081-FB4A-9C83-6CF8259AB0C4}" srcOrd="4" destOrd="0" presId="urn:microsoft.com/office/officeart/2005/8/layout/vList3#1"/>
    <dgm:cxn modelId="{28894BE9-6B62-5F45-BDAE-1D1CB634AC4D}" type="presParOf" srcId="{ACECFB40-2081-FB4A-9C83-6CF8259AB0C4}" destId="{2765572F-4EA2-8E42-B2C5-E8F556815FB4}" srcOrd="0" destOrd="0" presId="urn:microsoft.com/office/officeart/2005/8/layout/vList3#1"/>
    <dgm:cxn modelId="{246FBACF-9597-9C4A-8F79-C7E052C2B443}" type="presParOf" srcId="{ACECFB40-2081-FB4A-9C83-6CF8259AB0C4}" destId="{57DE4EF2-8B2C-F140-886E-2D5D99283294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A299E0-0BFC-8147-B6DB-B5B4F7CC86F6}">
      <dsp:nvSpPr>
        <dsp:cNvPr id="0" name=""/>
        <dsp:cNvSpPr/>
      </dsp:nvSpPr>
      <dsp:spPr>
        <a:xfrm rot="10800000">
          <a:off x="1529643" y="1473"/>
          <a:ext cx="5060965" cy="101955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bliqueTopRight"/>
          <a:lightRig rig="threePt" dir="tl"/>
        </a:scene3d>
        <a:sp3d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9595" tIns="102870" rIns="192024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700" kern="1200" dirty="0" smtClean="0"/>
            <a:t>Mittagstisch</a:t>
          </a:r>
          <a:endParaRPr lang="de-DE" sz="2700" kern="1200" dirty="0"/>
        </a:p>
      </dsp:txBody>
      <dsp:txXfrm rot="10800000">
        <a:off x="1784531" y="1473"/>
        <a:ext cx="4806077" cy="1019554"/>
      </dsp:txXfrm>
    </dsp:sp>
    <dsp:sp modelId="{8F64C0D9-27C2-C548-A3BD-7DFA1E3291D5}">
      <dsp:nvSpPr>
        <dsp:cNvPr id="0" name=""/>
        <dsp:cNvSpPr/>
      </dsp:nvSpPr>
      <dsp:spPr>
        <a:xfrm>
          <a:off x="1019865" y="1473"/>
          <a:ext cx="1019554" cy="101955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bliqueTopRight"/>
          <a:lightRig rig="threePt" dir="tl"/>
        </a:scene3d>
        <a:sp3d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38C529D-110F-6642-A7F5-AF51D509B206}">
      <dsp:nvSpPr>
        <dsp:cNvPr id="0" name=""/>
        <dsp:cNvSpPr/>
      </dsp:nvSpPr>
      <dsp:spPr>
        <a:xfrm rot="10800000">
          <a:off x="1529643" y="1325372"/>
          <a:ext cx="5060965" cy="101955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bliqueTopRight"/>
          <a:lightRig rig="threePt" dir="tl"/>
        </a:scene3d>
        <a:sp3d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9595" tIns="102870" rIns="192024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700" kern="1200" dirty="0" smtClean="0"/>
            <a:t>Ungebundene Bewegungseinheit</a:t>
          </a:r>
          <a:endParaRPr lang="de-DE" sz="2700" kern="1200" dirty="0"/>
        </a:p>
      </dsp:txBody>
      <dsp:txXfrm rot="10800000">
        <a:off x="1784531" y="1325372"/>
        <a:ext cx="4806077" cy="1019554"/>
      </dsp:txXfrm>
    </dsp:sp>
    <dsp:sp modelId="{CB9D9A1B-FC0F-C543-BECF-EBFDD0E54B32}">
      <dsp:nvSpPr>
        <dsp:cNvPr id="0" name=""/>
        <dsp:cNvSpPr/>
      </dsp:nvSpPr>
      <dsp:spPr>
        <a:xfrm>
          <a:off x="1019865" y="1325372"/>
          <a:ext cx="1019554" cy="101955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bliqueTopRight"/>
          <a:lightRig rig="threePt" dir="tl"/>
        </a:scene3d>
        <a:sp3d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7DE4EF2-8B2C-F140-886E-2D5D99283294}">
      <dsp:nvSpPr>
        <dsp:cNvPr id="0" name=""/>
        <dsp:cNvSpPr/>
      </dsp:nvSpPr>
      <dsp:spPr>
        <a:xfrm rot="10800000">
          <a:off x="1529643" y="2649272"/>
          <a:ext cx="5060965" cy="101955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bliqueTopRight"/>
          <a:lightRig rig="threePt" dir="tl"/>
        </a:scene3d>
        <a:sp3d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9595" tIns="102870" rIns="192024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700" kern="1200" dirty="0" smtClean="0"/>
            <a:t>Gebundene Angebote</a:t>
          </a:r>
          <a:endParaRPr lang="de-DE" sz="2700" kern="1200" dirty="0"/>
        </a:p>
      </dsp:txBody>
      <dsp:txXfrm rot="10800000">
        <a:off x="1784531" y="2649272"/>
        <a:ext cx="4806077" cy="1019554"/>
      </dsp:txXfrm>
    </dsp:sp>
    <dsp:sp modelId="{2765572F-4EA2-8E42-B2C5-E8F556815FB4}">
      <dsp:nvSpPr>
        <dsp:cNvPr id="0" name=""/>
        <dsp:cNvSpPr/>
      </dsp:nvSpPr>
      <dsp:spPr>
        <a:xfrm>
          <a:off x="1019865" y="2649272"/>
          <a:ext cx="1019554" cy="101955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bliqueTopRight"/>
          <a:lightRig rig="threePt" dir="tl"/>
        </a:scene3d>
        <a:sp3d>
          <a:bevelT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934C0C3-4290-406B-B80C-B9221FDB3363}" type="datetimeFigureOut">
              <a:rPr lang="de-DE"/>
              <a:pPr>
                <a:defRPr/>
              </a:pPr>
              <a:t>15.01.2024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A4533B9-516B-4F41-9048-123963B55DD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46251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469345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740934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811660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279811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C8751-32A5-4079-9CB0-B8E7F3A92614}" type="datetimeFigureOut">
              <a:rPr lang="de-DE"/>
              <a:pPr>
                <a:defRPr/>
              </a:pPr>
              <a:t>15.01.2024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6AEDE-9675-4895-85E3-F52FD8EA6FF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274320" rIns="274320" bIns="274320" rtlCol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73A18-5FC5-4702-A294-063E8A32E667}" type="datetimeFigureOut">
              <a:rPr lang="de-DE"/>
              <a:pPr>
                <a:defRPr/>
              </a:pPr>
              <a:t>15.01.2024</a:t>
            </a:fld>
            <a:endParaRPr 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698F3-85B3-4B69-A3D8-B9904A35D76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über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>
            <a:normAutofit/>
          </a:bodyPr>
          <a:lstStyle>
            <a:lvl1pPr>
              <a:defRPr sz="2400"/>
            </a:lvl1pPr>
          </a:lstStyle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>
            <a:normAutofit/>
          </a:bodyPr>
          <a:lstStyle>
            <a:lvl1pPr marL="0" indent="0" algn="l" defTabSz="914400" rtl="0" eaLnBrk="1" latinLnBrk="0" hangingPunct="1"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83835-6764-43DD-9B0D-3E61ACE2854F}" type="datetimeFigureOut">
              <a:rPr lang="de-DE"/>
              <a:pPr>
                <a:defRPr/>
              </a:pPr>
              <a:t>15.01.2024</a:t>
            </a:fld>
            <a:endParaRPr 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Bilder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>
            <a:normAutofit/>
          </a:bodyPr>
          <a:lstStyle>
            <a:lvl1pPr>
              <a:defRPr sz="2400"/>
            </a:lvl1pPr>
          </a:lstStyle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>
            <a:normAutofit/>
          </a:bodyPr>
          <a:lstStyle>
            <a:lvl1pPr marL="0" indent="0" algn="l" defTabSz="914400" rtl="0" eaLnBrk="1" latinLnBrk="0" hangingPunct="1"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noProof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57450-5B86-4433-BDD7-9BB5DBEF857A}" type="datetimeFigureOut">
              <a:rPr lang="de-DE"/>
              <a:pPr>
                <a:defRPr/>
              </a:pPr>
              <a:t>15.01.2024</a:t>
            </a:fld>
            <a:endParaRPr lang="de-D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er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>
            <a:normAutofit/>
          </a:bodyPr>
          <a:lstStyle>
            <a:lvl1pPr>
              <a:defRPr sz="2400"/>
            </a:lvl1pPr>
          </a:lstStyle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>
            <a:normAutofit/>
          </a:bodyPr>
          <a:lstStyle>
            <a:lvl1pPr marL="0" indent="0" algn="l" defTabSz="914400" rtl="0" eaLnBrk="1" latinLnBrk="0" hangingPunct="1"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noProof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noProof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noProof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03DD0-B372-480A-BF6F-4F712C777419}" type="datetimeFigureOut">
              <a:rPr lang="de-DE"/>
              <a:pPr>
                <a:defRPr/>
              </a:pPr>
              <a:t>15.01.2024</a:t>
            </a:fld>
            <a:endParaRPr lang="de-DE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D5BC5-9800-444F-8D12-6B17A4F1775D}" type="datetimeFigureOut">
              <a:rPr lang="de-DE"/>
              <a:pPr>
                <a:defRPr/>
              </a:pPr>
              <a:t>15.01.2024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02C0C-81FF-41FB-8669-8F432FDDD64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777EC-4E43-4D3C-AEE2-CB2F77C895B9}" type="datetimeFigureOut">
              <a:rPr lang="de-DE"/>
              <a:pPr>
                <a:defRPr/>
              </a:pPr>
              <a:t>15.01.2024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97086-2763-48EE-9793-BFEB6DB78FD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BE063-3BFE-4A17-B97B-E6EAEDEDCFCA}" type="datetimeFigureOut">
              <a:rPr lang="de-DE"/>
              <a:pPr>
                <a:defRPr/>
              </a:pPr>
              <a:t>15.01.2024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C95B5-BC54-4414-9CF7-A26C6BF3802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00705-58CB-4A76-B2C4-4BFE2605789B}" type="datetimeFigureOut">
              <a:rPr lang="de-DE"/>
              <a:pPr>
                <a:defRPr/>
              </a:pPr>
              <a:t>15.01.2024</a:t>
            </a:fld>
            <a:endParaRPr 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rtlCol="0" anchor="b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ctr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F6465-2991-47C1-9586-2C52F15C4D49}" type="datetimeFigureOut">
              <a:rPr lang="de-DE"/>
              <a:pPr>
                <a:defRPr/>
              </a:pPr>
              <a:t>15.01.2024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FDC60-D875-47F6-8033-B13637AFD19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9321F-1872-491A-9127-105023B16ADC}" type="datetimeFigureOut">
              <a:rPr lang="de-DE"/>
              <a:pPr>
                <a:defRPr/>
              </a:pPr>
              <a:t>15.01.2024</a:t>
            </a:fld>
            <a:endParaRPr 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4520B-1717-4216-8EC1-38B84ACA8B0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/>
          <p:nvPr/>
        </p:nvCxnSpPr>
        <p:spPr>
          <a:xfrm>
            <a:off x="1211263" y="2905125"/>
            <a:ext cx="338455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1"/>
          <p:cNvCxnSpPr/>
          <p:nvPr/>
        </p:nvCxnSpPr>
        <p:spPr>
          <a:xfrm>
            <a:off x="5238750" y="2905125"/>
            <a:ext cx="3382963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2"/>
          <p:cNvCxnSpPr/>
          <p:nvPr/>
        </p:nvCxnSpPr>
        <p:spPr>
          <a:xfrm>
            <a:off x="1211263" y="2905125"/>
            <a:ext cx="338455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3"/>
          <p:cNvCxnSpPr/>
          <p:nvPr/>
        </p:nvCxnSpPr>
        <p:spPr>
          <a:xfrm>
            <a:off x="5238750" y="2905125"/>
            <a:ext cx="3382963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4"/>
          <p:cNvCxnSpPr/>
          <p:nvPr/>
        </p:nvCxnSpPr>
        <p:spPr>
          <a:xfrm>
            <a:off x="1211263" y="2905125"/>
            <a:ext cx="338455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5"/>
          <p:cNvCxnSpPr/>
          <p:nvPr/>
        </p:nvCxnSpPr>
        <p:spPr>
          <a:xfrm>
            <a:off x="5238750" y="2905125"/>
            <a:ext cx="3382963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/>
          </a:p>
        </p:txBody>
      </p:sp>
      <p:sp>
        <p:nvSpPr>
          <p:cNvPr id="1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D367C-3049-408C-94AF-DE45BF694AC5}" type="datetimeFigureOut">
              <a:rPr lang="de-DE"/>
              <a:pPr>
                <a:defRPr/>
              </a:pPr>
              <a:t>15.01.2024</a:t>
            </a:fld>
            <a:endParaRPr lang="de-DE"/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711B3-EDD5-4D27-B9F8-1BB6B062553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02C3E-D917-485D-A21F-0DB147607A24}" type="datetimeFigureOut">
              <a:rPr lang="de-DE"/>
              <a:pPr>
                <a:defRPr/>
              </a:pPr>
              <a:t>15.01.2024</a:t>
            </a:fld>
            <a:endParaRPr lang="de-D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5AA9C-6DB9-45B2-8338-40A8464E466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EF190-6BE1-4877-B7B9-2E0D281325B2}" type="datetimeFigureOut">
              <a:rPr lang="de-DE"/>
              <a:pPr>
                <a:defRPr/>
              </a:pPr>
              <a:t>15.01.2024</a:t>
            </a:fld>
            <a:endParaRPr lang="de-D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00686-D1BE-4EEB-AD70-4516B4B2B38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274320" rIns="274320" bIns="2743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C2735-4AC8-4E33-B474-EC011E9F0EAC}" type="datetimeFigureOut">
              <a:rPr lang="de-DE"/>
              <a:pPr>
                <a:defRPr/>
              </a:pPr>
              <a:t>15.01.2024</a:t>
            </a:fld>
            <a:endParaRPr 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CF9C3-58B0-4FBA-AEAD-2F9859C863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1123950"/>
            <a:ext cx="8913813" cy="914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horz" wrap="square" lIns="1188720" tIns="45720" rIns="2743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14425" y="2595563"/>
            <a:ext cx="7610475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188" y="1889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7E77CCB-21BA-4D4C-9F1B-8E2728708D9C}" type="datetimeFigureOut">
              <a:rPr lang="de-DE"/>
              <a:pPr>
                <a:defRPr/>
              </a:pPr>
              <a:t>15.01.2024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775" y="1889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988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D4DFE35-5651-46B2-8876-602C7F2775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56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438"/>
            <a:ext cx="7999413" cy="18256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pic>
        <p:nvPicPr>
          <p:cNvPr id="1033" name="Picture 2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7566025" y="246063"/>
            <a:ext cx="1147763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4" r:id="rId2"/>
    <p:sldLayoutId id="2147483676" r:id="rId3"/>
    <p:sldLayoutId id="2147483673" r:id="rId4"/>
    <p:sldLayoutId id="2147483672" r:id="rId5"/>
    <p:sldLayoutId id="2147483677" r:id="rId6"/>
    <p:sldLayoutId id="2147483671" r:id="rId7"/>
    <p:sldLayoutId id="2147483670" r:id="rId8"/>
    <p:sldLayoutId id="2147483669" r:id="rId9"/>
    <p:sldLayoutId id="2147483668" r:id="rId10"/>
    <p:sldLayoutId id="2147483678" r:id="rId11"/>
    <p:sldLayoutId id="2147483679" r:id="rId12"/>
    <p:sldLayoutId id="2147483680" r:id="rId13"/>
    <p:sldLayoutId id="2147483667" r:id="rId14"/>
    <p:sldLayoutId id="2147483666" r:id="rId15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fontAlgn="base">
        <a:spcBef>
          <a:spcPts val="2000"/>
        </a:spcBef>
        <a:spcAft>
          <a:spcPct val="0"/>
        </a:spcAft>
        <a:buClr>
          <a:schemeClr val="accent1"/>
        </a:buClr>
        <a:buFont typeface="Wingdings 2" pitchFamily="18" charset="2"/>
        <a:buChar char=""/>
        <a:defRPr sz="20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336550" algn="l" rtl="0" fontAlgn="base">
        <a:spcBef>
          <a:spcPts val="600"/>
        </a:spcBef>
        <a:spcAft>
          <a:spcPct val="0"/>
        </a:spcAft>
        <a:buClr>
          <a:srgbClr val="031B3C"/>
        </a:buClr>
        <a:buFont typeface="Wingdings 2" pitchFamily="18" charset="2"/>
        <a:buChar char=""/>
        <a:defRPr kern="1200">
          <a:solidFill>
            <a:srgbClr val="595959"/>
          </a:solidFill>
          <a:latin typeface="+mn-lt"/>
          <a:ea typeface="+mn-ea"/>
          <a:cs typeface="+mn-cs"/>
        </a:defRPr>
      </a:lvl2pPr>
      <a:lvl3pPr marL="1035050" indent="-349250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Wingdings 2" pitchFamily="18" charset="2"/>
        <a:buChar char="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371600" indent="-336550" algn="l" rtl="0" fontAlgn="base">
        <a:spcBef>
          <a:spcPts val="600"/>
        </a:spcBef>
        <a:spcAft>
          <a:spcPct val="0"/>
        </a:spcAft>
        <a:buClr>
          <a:srgbClr val="031B3C"/>
        </a:buClr>
        <a:buFont typeface="Wingdings 2" pitchFamily="18" charset="2"/>
        <a:buChar char=""/>
        <a:defRPr kern="1200">
          <a:solidFill>
            <a:srgbClr val="595959"/>
          </a:solidFill>
          <a:latin typeface="+mn-lt"/>
          <a:ea typeface="+mn-ea"/>
          <a:cs typeface="+mn-cs"/>
        </a:defRPr>
      </a:lvl4pPr>
      <a:lvl5pPr marL="1720850" indent="-349250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Wingdings 2" pitchFamily="18" charset="2"/>
        <a:buChar char=""/>
        <a:defRPr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ctrTitle"/>
          </p:nvPr>
        </p:nvSpPr>
        <p:spPr>
          <a:xfrm>
            <a:off x="0" y="1454943"/>
            <a:ext cx="8915400" cy="877887"/>
          </a:xfrm>
        </p:spPr>
        <p:txBody>
          <a:bodyPr/>
          <a:lstStyle/>
          <a:p>
            <a:r>
              <a:rPr lang="de-DE" dirty="0" smtClean="0"/>
              <a:t>Gebundener Ganztag (GGS)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77824" y="2332830"/>
            <a:ext cx="8037576" cy="4103688"/>
          </a:xfrm>
        </p:spPr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Erich Kästner Grund- und Mittel</a:t>
            </a:r>
            <a:r>
              <a:rPr lang="de-DE" dirty="0">
                <a:solidFill>
                  <a:schemeClr val="tx1"/>
                </a:solidFill>
              </a:rPr>
              <a:t>s</a:t>
            </a:r>
            <a:r>
              <a:rPr lang="de-DE" dirty="0" smtClean="0">
                <a:solidFill>
                  <a:schemeClr val="tx1"/>
                </a:solidFill>
              </a:rPr>
              <a:t>chule</a:t>
            </a:r>
          </a:p>
          <a:p>
            <a:r>
              <a:rPr lang="de-DE" dirty="0" smtClean="0">
                <a:solidFill>
                  <a:schemeClr val="tx1"/>
                </a:solidFill>
              </a:rPr>
              <a:t>Höhenkirchen - </a:t>
            </a:r>
            <a:r>
              <a:rPr lang="de-DE" dirty="0" err="1" smtClean="0">
                <a:solidFill>
                  <a:schemeClr val="tx1"/>
                </a:solidFill>
              </a:rPr>
              <a:t>Siegertsbrunn</a:t>
            </a:r>
            <a:endParaRPr lang="de-DE" dirty="0" smtClean="0">
              <a:solidFill>
                <a:schemeClr val="tx1"/>
              </a:solidFill>
            </a:endParaRPr>
          </a:p>
          <a:p>
            <a:endParaRPr lang="de-DE" dirty="0" smtClean="0">
              <a:solidFill>
                <a:srgbClr val="595959"/>
              </a:solidFill>
            </a:endParaRPr>
          </a:p>
          <a:p>
            <a:endParaRPr lang="de-DE" dirty="0" smtClean="0">
              <a:solidFill>
                <a:srgbClr val="595959"/>
              </a:solidFill>
            </a:endParaRPr>
          </a:p>
          <a:p>
            <a:endParaRPr lang="de-DE" sz="1200" dirty="0" smtClean="0">
              <a:solidFill>
                <a:srgbClr val="595959"/>
              </a:solidFill>
            </a:endParaRPr>
          </a:p>
          <a:p>
            <a:r>
              <a:rPr lang="de-DE" sz="1600" dirty="0" smtClean="0">
                <a:solidFill>
                  <a:schemeClr val="tx1"/>
                </a:solidFill>
              </a:rPr>
              <a:t>Träger des Gebunden Ganztags:</a:t>
            </a:r>
            <a:br>
              <a:rPr lang="de-DE" sz="1600" dirty="0" smtClean="0">
                <a:solidFill>
                  <a:schemeClr val="tx1"/>
                </a:solidFill>
              </a:rPr>
            </a:br>
            <a:r>
              <a:rPr lang="de-DE" sz="1600" b="1" dirty="0" smtClean="0">
                <a:solidFill>
                  <a:schemeClr val="tx1"/>
                </a:solidFill>
              </a:rPr>
              <a:t>Kreisjugendring München - Land</a:t>
            </a:r>
          </a:p>
          <a:p>
            <a:endParaRPr lang="de-DE" sz="1200" dirty="0" smtClean="0">
              <a:solidFill>
                <a:schemeClr val="tx1"/>
              </a:solidFill>
            </a:endParaRPr>
          </a:p>
          <a:p>
            <a:endParaRPr lang="de-DE" sz="1200" dirty="0" smtClean="0">
              <a:solidFill>
                <a:schemeClr val="tx1"/>
              </a:solidFill>
            </a:endParaRPr>
          </a:p>
        </p:txBody>
      </p:sp>
      <p:pic>
        <p:nvPicPr>
          <p:cNvPr id="18435" name="Picture 10" descr="dscn0690_5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5172" y="2978646"/>
            <a:ext cx="3852863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Gebundene Angebote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>
                <a:solidFill>
                  <a:schemeClr val="tx1"/>
                </a:solidFill>
              </a:rPr>
              <a:t>Angebote in der 1. Klasse</a:t>
            </a:r>
            <a:r>
              <a:rPr lang="de-DE" b="1" dirty="0" smtClean="0">
                <a:solidFill>
                  <a:schemeClr val="tx1"/>
                </a:solidFill>
              </a:rPr>
              <a:t>:</a:t>
            </a:r>
            <a:endParaRPr lang="de-DE" b="1" dirty="0">
              <a:solidFill>
                <a:schemeClr val="tx1"/>
              </a:solidFill>
            </a:endParaRPr>
          </a:p>
          <a:p>
            <a:r>
              <a:rPr lang="de-DE" dirty="0" smtClean="0">
                <a:solidFill>
                  <a:schemeClr val="tx1"/>
                </a:solidFill>
              </a:rPr>
              <a:t>Kennenlernen durch z.B. Spiele</a:t>
            </a:r>
            <a:endParaRPr lang="de-DE" dirty="0">
              <a:solidFill>
                <a:schemeClr val="tx1"/>
              </a:solidFill>
            </a:endParaRPr>
          </a:p>
          <a:p>
            <a:r>
              <a:rPr lang="de-DE" dirty="0" smtClean="0">
                <a:solidFill>
                  <a:schemeClr val="tx1"/>
                </a:solidFill>
              </a:rPr>
              <a:t>Sozialkompetenztraining z.B. mit Rabe Socke (Konflikte </a:t>
            </a:r>
            <a:r>
              <a:rPr lang="de-DE" dirty="0">
                <a:solidFill>
                  <a:schemeClr val="tx1"/>
                </a:solidFill>
              </a:rPr>
              <a:t>positiv lösen, miteinander </a:t>
            </a:r>
            <a:r>
              <a:rPr lang="de-DE" dirty="0" smtClean="0">
                <a:solidFill>
                  <a:schemeClr val="tx1"/>
                </a:solidFill>
              </a:rPr>
              <a:t>kooperieren, …)</a:t>
            </a:r>
          </a:p>
          <a:p>
            <a:r>
              <a:rPr lang="de-DE" dirty="0" smtClean="0">
                <a:solidFill>
                  <a:schemeClr val="tx1"/>
                </a:solidFill>
              </a:rPr>
              <a:t>Das kleine Wir (Projekte zur Klassengemeinschaft)</a:t>
            </a:r>
          </a:p>
          <a:p>
            <a:r>
              <a:rPr lang="de-DE" dirty="0" smtClean="0">
                <a:solidFill>
                  <a:schemeClr val="tx1"/>
                </a:solidFill>
              </a:rPr>
              <a:t>Freispiel (verschiedenen Spiel- und Beschäftigungsmöglichkeiten)</a:t>
            </a:r>
            <a:endParaRPr lang="de-DE" dirty="0">
              <a:solidFill>
                <a:schemeClr val="tx1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651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Projekte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12055" y="2359686"/>
            <a:ext cx="7712846" cy="4487661"/>
          </a:xfrm>
        </p:spPr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</a:rPr>
              <a:t>Sozialkompetenztraining</a:t>
            </a:r>
          </a:p>
          <a:p>
            <a:r>
              <a:rPr lang="de-DE" sz="1800" dirty="0" smtClean="0">
                <a:solidFill>
                  <a:schemeClr val="tx1"/>
                </a:solidFill>
              </a:rPr>
              <a:t>Feste im Jahreskreis</a:t>
            </a:r>
          </a:p>
          <a:p>
            <a:r>
              <a:rPr lang="de-DE" sz="1800" dirty="0" smtClean="0">
                <a:solidFill>
                  <a:schemeClr val="tx1"/>
                </a:solidFill>
              </a:rPr>
              <a:t>Kreative Projekte</a:t>
            </a:r>
          </a:p>
          <a:p>
            <a:r>
              <a:rPr lang="de-DE" sz="1800" dirty="0" smtClean="0">
                <a:solidFill>
                  <a:schemeClr val="tx1"/>
                </a:solidFill>
              </a:rPr>
              <a:t>Sportive Projekte</a:t>
            </a:r>
            <a:endParaRPr lang="de-DE" sz="1800" dirty="0">
              <a:solidFill>
                <a:schemeClr val="tx1"/>
              </a:solidFill>
            </a:endParaRPr>
          </a:p>
          <a:p>
            <a:r>
              <a:rPr lang="de-DE" sz="1800" dirty="0">
                <a:solidFill>
                  <a:schemeClr val="tx1"/>
                </a:solidFill>
              </a:rPr>
              <a:t>Literaturprojekte</a:t>
            </a:r>
          </a:p>
          <a:p>
            <a:r>
              <a:rPr lang="de-DE" sz="1800" dirty="0" err="1" smtClean="0">
                <a:solidFill>
                  <a:schemeClr val="tx1"/>
                </a:solidFill>
              </a:rPr>
              <a:t>Aufgschaut</a:t>
            </a:r>
            <a:r>
              <a:rPr lang="de-DE" sz="1800" dirty="0" smtClean="0">
                <a:solidFill>
                  <a:schemeClr val="tx1"/>
                </a:solidFill>
              </a:rPr>
              <a:t> in Klasse 3 (Verhaltensorientierte Prävention)</a:t>
            </a:r>
          </a:p>
          <a:p>
            <a:r>
              <a:rPr lang="de-DE" sz="1800" dirty="0" smtClean="0">
                <a:solidFill>
                  <a:schemeClr val="tx1"/>
                </a:solidFill>
              </a:rPr>
              <a:t>Sommerfest</a:t>
            </a:r>
            <a:endParaRPr lang="de-DE" sz="1800" dirty="0">
              <a:solidFill>
                <a:schemeClr val="tx1"/>
              </a:solidFill>
            </a:endParaRPr>
          </a:p>
          <a:p>
            <a:endParaRPr lang="de-DE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94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Differenzierungsstunde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Einmal pro Woche ist jede zuständige Sozialpädagogin  eine Schulstunde in ihrer Klasse</a:t>
            </a:r>
          </a:p>
          <a:p>
            <a:r>
              <a:rPr lang="de-DE" dirty="0" smtClean="0">
                <a:solidFill>
                  <a:schemeClr val="tx1"/>
                </a:solidFill>
              </a:rPr>
              <a:t>Tandem mit der Lehrkraft</a:t>
            </a:r>
          </a:p>
          <a:p>
            <a:r>
              <a:rPr lang="de-DE" dirty="0" smtClean="0">
                <a:solidFill>
                  <a:schemeClr val="tx1"/>
                </a:solidFill>
              </a:rPr>
              <a:t>gesamte Klasse, Einzelförderung oder Kleingruppen</a:t>
            </a:r>
          </a:p>
          <a:p>
            <a:r>
              <a:rPr lang="de-DE" dirty="0" smtClean="0">
                <a:solidFill>
                  <a:schemeClr val="tx1"/>
                </a:solidFill>
              </a:rPr>
              <a:t>z.B. Förderstunde, Lesen, Spielestunde 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03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Externe Mitarbeiter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 smtClean="0"/>
          </a:p>
          <a:p>
            <a:r>
              <a:rPr lang="de-DE" dirty="0" smtClean="0">
                <a:solidFill>
                  <a:schemeClr val="tx1"/>
                </a:solidFill>
              </a:rPr>
              <a:t>Silke Bittner (VHS, jeden Donnerstagnachmittag Klasse 2)</a:t>
            </a:r>
          </a:p>
          <a:p>
            <a:r>
              <a:rPr lang="de-DE" dirty="0" smtClean="0">
                <a:solidFill>
                  <a:schemeClr val="tx1"/>
                </a:solidFill>
              </a:rPr>
              <a:t>Projektabhängig wechselnde Mitarbeiter 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58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Einzelfallhilfe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14425" y="2002536"/>
            <a:ext cx="7610475" cy="3732213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r>
              <a:rPr lang="de-DE" dirty="0">
                <a:solidFill>
                  <a:schemeClr val="tx1"/>
                </a:solidFill>
              </a:rPr>
              <a:t>I</a:t>
            </a:r>
            <a:r>
              <a:rPr lang="de-DE" dirty="0" smtClean="0">
                <a:solidFill>
                  <a:schemeClr val="tx1"/>
                </a:solidFill>
              </a:rPr>
              <a:t>ndividuelle Unterstützung bei Bedarf</a:t>
            </a:r>
          </a:p>
          <a:p>
            <a:r>
              <a:rPr lang="de-DE" dirty="0" smtClean="0">
                <a:solidFill>
                  <a:schemeClr val="tx1"/>
                </a:solidFill>
              </a:rPr>
              <a:t>Kooperation mit JSA (Jugendsozialarbeit)</a:t>
            </a:r>
          </a:p>
          <a:p>
            <a:pPr marL="0" indent="0">
              <a:buNone/>
            </a:pPr>
            <a:endParaRPr lang="de-DE" sz="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u="sng" dirty="0" smtClean="0">
                <a:solidFill>
                  <a:schemeClr val="tx1"/>
                </a:solidFill>
              </a:rPr>
              <a:t>Mögliche Themen:</a:t>
            </a:r>
            <a:endParaRPr lang="de-DE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dirty="0" smtClean="0">
                <a:solidFill>
                  <a:schemeClr val="tx1"/>
                </a:solidFill>
              </a:rPr>
              <a:t>Eingewöhnung in der Schule, Klassengemeinschaft, Streitschlichtung, Probleme in der Schule, Mobbing, Konflikte zu Hause, Trennung von Eltern, ..</a:t>
            </a:r>
          </a:p>
          <a:p>
            <a:pPr marL="0" indent="0">
              <a:buNone/>
            </a:pP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27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Elternarbeit</a:t>
            </a:r>
          </a:p>
        </p:txBody>
      </p:sp>
      <p:sp>
        <p:nvSpPr>
          <p:cNvPr id="40962" name="Inhaltsplatzhalter 2"/>
          <p:cNvSpPr>
            <a:spLocks noGrp="1"/>
          </p:cNvSpPr>
          <p:nvPr>
            <p:ph idx="1"/>
          </p:nvPr>
        </p:nvSpPr>
        <p:spPr>
          <a:xfrm>
            <a:off x="913257" y="2074925"/>
            <a:ext cx="7610475" cy="3604959"/>
          </a:xfrm>
        </p:spPr>
        <p:txBody>
          <a:bodyPr/>
          <a:lstStyle/>
          <a:p>
            <a:pPr marL="0" indent="0">
              <a:buNone/>
            </a:pPr>
            <a:endParaRPr lang="de-DE" dirty="0" smtClean="0"/>
          </a:p>
          <a:p>
            <a:r>
              <a:rPr lang="de-DE" dirty="0" smtClean="0">
                <a:solidFill>
                  <a:schemeClr val="tx1"/>
                </a:solidFill>
              </a:rPr>
              <a:t>Individuelle </a:t>
            </a:r>
            <a:r>
              <a:rPr lang="de-DE" dirty="0">
                <a:solidFill>
                  <a:schemeClr val="tx1"/>
                </a:solidFill>
              </a:rPr>
              <a:t>Elterngespräche nach </a:t>
            </a:r>
            <a:r>
              <a:rPr lang="de-DE" dirty="0" smtClean="0">
                <a:solidFill>
                  <a:schemeClr val="tx1"/>
                </a:solidFill>
              </a:rPr>
              <a:t>Bedarf </a:t>
            </a:r>
          </a:p>
          <a:p>
            <a:r>
              <a:rPr lang="de-DE" dirty="0" smtClean="0">
                <a:solidFill>
                  <a:schemeClr val="tx1"/>
                </a:solidFill>
              </a:rPr>
              <a:t>Ansprechpartner*in bei pädagogischen Fragen</a:t>
            </a:r>
          </a:p>
          <a:p>
            <a:r>
              <a:rPr lang="de-DE" dirty="0" smtClean="0">
                <a:solidFill>
                  <a:schemeClr val="tx1"/>
                </a:solidFill>
              </a:rPr>
              <a:t>Austausch mit den Eltern per Telefon, E-Mail, </a:t>
            </a:r>
            <a:r>
              <a:rPr lang="de-DE" dirty="0" err="1" smtClean="0">
                <a:solidFill>
                  <a:schemeClr val="tx1"/>
                </a:solidFill>
              </a:rPr>
              <a:t>Edupage</a:t>
            </a:r>
            <a:r>
              <a:rPr lang="de-DE" dirty="0" smtClean="0">
                <a:solidFill>
                  <a:schemeClr val="tx1"/>
                </a:solidFill>
              </a:rPr>
              <a:t>, Sprechstunde in der Schule</a:t>
            </a:r>
          </a:p>
          <a:p>
            <a:r>
              <a:rPr lang="de-DE" dirty="0" smtClean="0">
                <a:solidFill>
                  <a:schemeClr val="tx1"/>
                </a:solidFill>
              </a:rPr>
              <a:t>Enge Zusammenarbeit mit Klassenlehrer*in</a:t>
            </a:r>
            <a:endParaRPr lang="de-DE" dirty="0">
              <a:solidFill>
                <a:schemeClr val="tx1"/>
              </a:solidFill>
            </a:endParaRPr>
          </a:p>
          <a:p>
            <a:r>
              <a:rPr lang="de-DE" dirty="0" smtClean="0">
                <a:solidFill>
                  <a:schemeClr val="tx1"/>
                </a:solidFill>
              </a:rPr>
              <a:t>Kooperation mit den Eltern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Weitere wichtige Infos Ganztag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14425" y="2112264"/>
            <a:ext cx="7610475" cy="4489704"/>
          </a:xfrm>
        </p:spPr>
        <p:txBody>
          <a:bodyPr/>
          <a:lstStyle/>
          <a:p>
            <a:r>
              <a:rPr lang="de-DE" sz="1600" dirty="0" smtClean="0">
                <a:solidFill>
                  <a:schemeClr val="tx1"/>
                </a:solidFill>
              </a:rPr>
              <a:t>Montag – Donnerstag Schulschluss um 15:30 Uhr</a:t>
            </a:r>
          </a:p>
          <a:p>
            <a:r>
              <a:rPr lang="de-DE" sz="1600" dirty="0" smtClean="0">
                <a:solidFill>
                  <a:schemeClr val="tx1"/>
                </a:solidFill>
              </a:rPr>
              <a:t>Freitag Schulschluss 1 &amp; 2 um 12:15 Uhr</a:t>
            </a:r>
          </a:p>
          <a:p>
            <a:r>
              <a:rPr lang="de-DE" sz="1600" dirty="0" smtClean="0">
                <a:solidFill>
                  <a:schemeClr val="tx1"/>
                </a:solidFill>
              </a:rPr>
              <a:t>Freitag Schulschluss 3 &amp; 4 um 13:00 Uhr</a:t>
            </a:r>
          </a:p>
          <a:p>
            <a:r>
              <a:rPr lang="de-DE" sz="1600" dirty="0" smtClean="0">
                <a:solidFill>
                  <a:schemeClr val="tx1"/>
                </a:solidFill>
              </a:rPr>
              <a:t>Freitag Schulschuss 5 &amp; 6 um 13:00 Uhr</a:t>
            </a:r>
          </a:p>
          <a:p>
            <a:r>
              <a:rPr lang="de-DE" sz="1600" dirty="0" smtClean="0">
                <a:solidFill>
                  <a:schemeClr val="tx1"/>
                </a:solidFill>
              </a:rPr>
              <a:t>Ganztag am Freitag mit Anmeldung bis 13:45 Uhr für 1. – 4. Klasse (mit warmen Mittagessen und Freispiel)</a:t>
            </a:r>
          </a:p>
          <a:p>
            <a:endParaRPr lang="de-DE" sz="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1800" u="sng" dirty="0" smtClean="0">
                <a:solidFill>
                  <a:schemeClr val="tx1"/>
                </a:solidFill>
              </a:rPr>
              <a:t>Geplante Veranstaltungen:</a:t>
            </a:r>
          </a:p>
          <a:p>
            <a:r>
              <a:rPr lang="de-DE" sz="1600" dirty="0" smtClean="0">
                <a:solidFill>
                  <a:schemeClr val="tx1"/>
                </a:solidFill>
              </a:rPr>
              <a:t>Faschingsfeier mit den Kindern</a:t>
            </a:r>
          </a:p>
          <a:p>
            <a:r>
              <a:rPr lang="de-DE" sz="1600" dirty="0" smtClean="0">
                <a:solidFill>
                  <a:schemeClr val="tx1"/>
                </a:solidFill>
              </a:rPr>
              <a:t>Adventsfeier mit den Kindern</a:t>
            </a:r>
          </a:p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22811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Kontakt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>
                <a:solidFill>
                  <a:schemeClr val="tx1"/>
                </a:solidFill>
              </a:rPr>
              <a:t>Lena Höfner </a:t>
            </a:r>
            <a:r>
              <a:rPr lang="de-DE" sz="1600" dirty="0" smtClean="0">
                <a:solidFill>
                  <a:schemeClr val="tx1"/>
                </a:solidFill>
              </a:rPr>
              <a:t>(pädagogische &amp; organisatorische Leitung)</a:t>
            </a:r>
          </a:p>
          <a:p>
            <a:pPr marL="0" indent="0">
              <a:buNone/>
            </a:pPr>
            <a:endParaRPr lang="de-DE" sz="1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u="sng" dirty="0" smtClean="0">
                <a:solidFill>
                  <a:schemeClr val="tx1"/>
                </a:solidFill>
              </a:rPr>
              <a:t>E-Mail:</a:t>
            </a:r>
          </a:p>
          <a:p>
            <a:pPr marL="0" indent="0">
              <a:buNone/>
            </a:pPr>
            <a:r>
              <a:rPr lang="de-DE" dirty="0" smtClean="0">
                <a:solidFill>
                  <a:schemeClr val="tx1"/>
                </a:solidFill>
              </a:rPr>
              <a:t>l.hoefner@kjr-ml.de</a:t>
            </a:r>
          </a:p>
          <a:p>
            <a:pPr marL="0" indent="0">
              <a:buNone/>
            </a:pPr>
            <a:endParaRPr lang="de-DE" sz="2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u="sng" dirty="0" smtClean="0">
                <a:solidFill>
                  <a:schemeClr val="tx1"/>
                </a:solidFill>
              </a:rPr>
              <a:t>Telefon Büro Ganztag:</a:t>
            </a:r>
          </a:p>
          <a:p>
            <a:pPr marL="0" indent="0">
              <a:buNone/>
            </a:pPr>
            <a:r>
              <a:rPr lang="de-DE" dirty="0" smtClean="0">
                <a:solidFill>
                  <a:schemeClr val="tx1"/>
                </a:solidFill>
              </a:rPr>
              <a:t>0151/53259183 (von 8:00 – 11:00 Uhr erreichbar)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49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Zeit für Ihre Fragen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079" y="2595563"/>
            <a:ext cx="6117166" cy="3670300"/>
          </a:xfrm>
        </p:spPr>
      </p:pic>
    </p:spTree>
    <p:extLst>
      <p:ext uri="{BB962C8B-B14F-4D97-AF65-F5344CB8AC3E}">
        <p14:creationId xmlns:p14="http://schemas.microsoft.com/office/powerpoint/2010/main" val="386788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04672" y="722376"/>
            <a:ext cx="3913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latin typeface="+mj-lt"/>
              </a:rPr>
              <a:t>Grünes </a:t>
            </a:r>
            <a:r>
              <a:rPr lang="de-DE" sz="2400" b="1" dirty="0">
                <a:latin typeface="+mj-lt"/>
              </a:rPr>
              <a:t>Spielzimmer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886" y="2064258"/>
            <a:ext cx="4590288" cy="344271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69689" y="2056257"/>
            <a:ext cx="4599432" cy="344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23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Unterschiede GGS und OGS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1117600" y="2274190"/>
            <a:ext cx="3566160" cy="4346066"/>
          </a:xfrm>
        </p:spPr>
        <p:txBody>
          <a:bodyPr>
            <a:normAutofit fontScale="85000" lnSpcReduction="20000"/>
          </a:bodyPr>
          <a:lstStyle/>
          <a:p>
            <a:r>
              <a:rPr lang="de-DE" b="1" dirty="0" smtClean="0"/>
              <a:t>GGS (gebundener Ganztag</a:t>
            </a:r>
            <a:r>
              <a:rPr lang="de-DE" dirty="0" smtClean="0"/>
              <a:t>)</a:t>
            </a:r>
          </a:p>
          <a:p>
            <a:pPr marL="0" indent="0">
              <a:buNone/>
            </a:pPr>
            <a:r>
              <a:rPr lang="de-DE" sz="1500" dirty="0" smtClean="0">
                <a:sym typeface="Wingdings" panose="05000000000000000000" pitchFamily="2" charset="2"/>
              </a:rPr>
              <a:t>Klassenzuständigkeiten (Laura Frischmann 2a, Sophie Lang 3a/Deutschklasse, Melanie Leonhardt 3b, Isabella Albert 4a/5a, Lena Höfner 1a/6a)</a:t>
            </a:r>
          </a:p>
          <a:p>
            <a:pPr marL="0" indent="0">
              <a:buNone/>
            </a:pPr>
            <a:r>
              <a:rPr lang="de-DE" sz="1500" dirty="0" smtClean="0">
                <a:sym typeface="Wingdings" panose="05000000000000000000" pitchFamily="2" charset="2"/>
              </a:rPr>
              <a:t>im Schulalltag integriert</a:t>
            </a:r>
          </a:p>
          <a:p>
            <a:pPr marL="0" indent="0">
              <a:buNone/>
            </a:pPr>
            <a:r>
              <a:rPr lang="de-DE" sz="1500" dirty="0" smtClean="0">
                <a:sym typeface="Wingdings" panose="05000000000000000000" pitchFamily="2" charset="2"/>
              </a:rPr>
              <a:t>Mo – Do bis 15:30 Uhr, Freitag möglich bis 13:45 Uhr</a:t>
            </a:r>
          </a:p>
          <a:p>
            <a:pPr marL="0" indent="0">
              <a:buNone/>
            </a:pPr>
            <a:r>
              <a:rPr lang="de-DE" sz="1500" dirty="0" smtClean="0">
                <a:sym typeface="Wingdings" panose="05000000000000000000" pitchFamily="2" charset="2"/>
              </a:rPr>
              <a:t>1. – 6. Klasse, nicht gemischt</a:t>
            </a:r>
          </a:p>
          <a:p>
            <a:pPr marL="0" indent="0">
              <a:buNone/>
            </a:pPr>
            <a:r>
              <a:rPr lang="de-DE" sz="1500" dirty="0" smtClean="0">
                <a:sym typeface="Wingdings" panose="05000000000000000000" pitchFamily="2" charset="2"/>
              </a:rPr>
              <a:t>pädagogische Projekte am Nachmittag für alle Kinder</a:t>
            </a:r>
          </a:p>
          <a:p>
            <a:pPr marL="0" indent="0">
              <a:buNone/>
            </a:pPr>
            <a:r>
              <a:rPr lang="de-DE" sz="1500" dirty="0" smtClean="0">
                <a:sym typeface="Wingdings" panose="05000000000000000000" pitchFamily="2" charset="2"/>
              </a:rPr>
              <a:t>Differenzierungsstunden, Mittagstisch, Bewegungspause, Projekte </a:t>
            </a:r>
          </a:p>
          <a:p>
            <a:pPr marL="0" indent="0">
              <a:buNone/>
            </a:pPr>
            <a:r>
              <a:rPr lang="de-DE" sz="1500" dirty="0" smtClean="0">
                <a:sym typeface="Wingdings" panose="05000000000000000000" pitchFamily="2" charset="2"/>
              </a:rPr>
              <a:t>Hausaufgabenstunde bei den Lehrern</a:t>
            </a:r>
          </a:p>
          <a:p>
            <a:pPr marL="0" indent="0">
              <a:buNone/>
            </a:pPr>
            <a:endParaRPr lang="de-DE" sz="1500" dirty="0"/>
          </a:p>
        </p:txBody>
      </p:sp>
      <p:sp>
        <p:nvSpPr>
          <p:cNvPr id="5" name="Inhaltsplatzhalter 4"/>
          <p:cNvSpPr>
            <a:spLocks noGrp="1"/>
          </p:cNvSpPr>
          <p:nvPr>
            <p:ph sz="half" idx="2"/>
          </p:nvPr>
        </p:nvSpPr>
        <p:spPr>
          <a:xfrm>
            <a:off x="5147534" y="2274190"/>
            <a:ext cx="3566160" cy="3681412"/>
          </a:xfrm>
        </p:spPr>
        <p:txBody>
          <a:bodyPr>
            <a:normAutofit fontScale="85000" lnSpcReduction="20000"/>
          </a:bodyPr>
          <a:lstStyle/>
          <a:p>
            <a:r>
              <a:rPr lang="de-DE" b="1" dirty="0" smtClean="0"/>
              <a:t>OGS (offener Ganztag)</a:t>
            </a:r>
          </a:p>
          <a:p>
            <a:pPr marL="0" indent="0">
              <a:buNone/>
            </a:pPr>
            <a:r>
              <a:rPr lang="de-DE" sz="1500" dirty="0" smtClean="0">
                <a:sym typeface="Wingdings" panose="05000000000000000000" pitchFamily="2" charset="2"/>
              </a:rPr>
              <a:t></a:t>
            </a:r>
            <a:r>
              <a:rPr lang="de-DE" sz="1500" dirty="0" err="1" smtClean="0">
                <a:sym typeface="Wingdings" panose="05000000000000000000" pitchFamily="2" charset="2"/>
              </a:rPr>
              <a:t>Marlise</a:t>
            </a:r>
            <a:r>
              <a:rPr lang="de-DE" sz="1500" dirty="0" smtClean="0">
                <a:sym typeface="Wingdings" panose="05000000000000000000" pitchFamily="2" charset="2"/>
              </a:rPr>
              <a:t> </a:t>
            </a:r>
            <a:r>
              <a:rPr lang="de-DE" sz="1500" dirty="0" err="1" smtClean="0">
                <a:sym typeface="Wingdings" panose="05000000000000000000" pitchFamily="2" charset="2"/>
              </a:rPr>
              <a:t>Beimel</a:t>
            </a:r>
            <a:r>
              <a:rPr lang="de-DE" sz="1500" dirty="0" smtClean="0">
                <a:sym typeface="Wingdings" panose="05000000000000000000" pitchFamily="2" charset="2"/>
              </a:rPr>
              <a:t> und Antonia Stöhr</a:t>
            </a:r>
          </a:p>
          <a:p>
            <a:pPr marL="0" indent="0">
              <a:buNone/>
            </a:pPr>
            <a:r>
              <a:rPr lang="de-DE" sz="1500" dirty="0" smtClean="0">
                <a:sym typeface="Wingdings" panose="05000000000000000000" pitchFamily="2" charset="2"/>
              </a:rPr>
              <a:t>nicht im Schulalltag integriert, findet nach Regelunterricht statt</a:t>
            </a:r>
          </a:p>
          <a:p>
            <a:pPr marL="0" indent="0">
              <a:buNone/>
            </a:pPr>
            <a:r>
              <a:rPr lang="de-DE" sz="1500" dirty="0" smtClean="0">
                <a:sym typeface="Wingdings" panose="05000000000000000000" pitchFamily="2" charset="2"/>
              </a:rPr>
              <a:t>Mo – Do bis 16:00 Uhr, mindestens zwei Tage anmelden</a:t>
            </a:r>
          </a:p>
          <a:p>
            <a:pPr marL="0" indent="0">
              <a:buNone/>
            </a:pPr>
            <a:r>
              <a:rPr lang="de-DE" sz="1500" dirty="0" smtClean="0">
                <a:sym typeface="Wingdings" panose="05000000000000000000" pitchFamily="2" charset="2"/>
              </a:rPr>
              <a:t>1. – 4. Klasse, gemischt</a:t>
            </a:r>
          </a:p>
          <a:p>
            <a:pPr marL="0" indent="0">
              <a:buNone/>
            </a:pPr>
            <a:r>
              <a:rPr lang="de-DE" sz="1500" dirty="0" smtClean="0">
                <a:sym typeface="Wingdings" panose="05000000000000000000" pitchFamily="2" charset="2"/>
              </a:rPr>
              <a:t>freiwillige Angebote oder Freispiel</a:t>
            </a:r>
          </a:p>
          <a:p>
            <a:pPr marL="0" indent="0">
              <a:buNone/>
            </a:pPr>
            <a:r>
              <a:rPr lang="de-DE" sz="1500" dirty="0" smtClean="0">
                <a:sym typeface="Wingdings" panose="05000000000000000000" pitchFamily="2" charset="2"/>
              </a:rPr>
              <a:t>Mittagstisch, Hausaufgabenzeit, pädagogische Angebote</a:t>
            </a:r>
            <a:endParaRPr lang="de-DE" sz="1500" dirty="0"/>
          </a:p>
        </p:txBody>
      </p:sp>
    </p:spTree>
    <p:extLst>
      <p:ext uri="{BB962C8B-B14F-4D97-AF65-F5344CB8AC3E}">
        <p14:creationId xmlns:p14="http://schemas.microsoft.com/office/powerpoint/2010/main" val="297025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 flipH="1">
            <a:off x="804671" y="980640"/>
            <a:ext cx="2953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latin typeface="+mj-lt"/>
              </a:rPr>
              <a:t>Neubaupause</a:t>
            </a:r>
            <a:endParaRPr lang="de-DE" sz="2400" b="1" dirty="0">
              <a:latin typeface="+mj-lt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1655" y="2418313"/>
            <a:ext cx="3654553" cy="274091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6246" y="2431555"/>
            <a:ext cx="3701087" cy="277581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3008" y="2425986"/>
            <a:ext cx="3715938" cy="278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622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456" y="1280160"/>
            <a:ext cx="6586728" cy="494004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362456" y="612648"/>
            <a:ext cx="148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latin typeface="+mj-lt"/>
              </a:rPr>
              <a:t>Mensa</a:t>
            </a:r>
            <a:endParaRPr lang="de-DE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3006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72" y="1255014"/>
            <a:ext cx="6751320" cy="506349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261872" y="651010"/>
            <a:ext cx="1088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latin typeface="+mn-lt"/>
              </a:rPr>
              <a:t>Aula</a:t>
            </a:r>
            <a:endParaRPr lang="de-DE" sz="2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603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733" y="3964001"/>
            <a:ext cx="2700764" cy="223391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084" y="4049633"/>
            <a:ext cx="3022793" cy="226709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286" y="2364929"/>
            <a:ext cx="2078309" cy="381546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922847" y="460821"/>
            <a:ext cx="3981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latin typeface="+mj-lt"/>
              </a:rPr>
              <a:t>Projekte am Nachmittag</a:t>
            </a:r>
            <a:endParaRPr lang="de-DE" sz="2400" b="1" dirty="0">
              <a:latin typeface="+mj-lt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243" y="1835678"/>
            <a:ext cx="2706362" cy="196548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58" y="1169043"/>
            <a:ext cx="3189030" cy="239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10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Personelle Besetzung SJ 23/24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14425" y="2350008"/>
            <a:ext cx="7610475" cy="4078224"/>
          </a:xfrm>
        </p:spPr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</a:rPr>
              <a:t>Lena Höfner (Kindheitspädagogin BA)</a:t>
            </a:r>
          </a:p>
          <a:p>
            <a:pPr marL="0" indent="0">
              <a:buNone/>
            </a:pPr>
            <a:r>
              <a:rPr lang="de-DE" sz="1400" dirty="0" smtClean="0">
                <a:solidFill>
                  <a:schemeClr val="tx1"/>
                </a:solidFill>
              </a:rPr>
              <a:t>Klasse 1a &amp; 6a</a:t>
            </a:r>
          </a:p>
          <a:p>
            <a:pPr marL="0" indent="0">
              <a:buNone/>
            </a:pPr>
            <a:r>
              <a:rPr lang="de-DE" sz="1400" dirty="0" smtClean="0">
                <a:solidFill>
                  <a:schemeClr val="tx1"/>
                </a:solidFill>
              </a:rPr>
              <a:t>Pädagogische &amp; Organisatorische Leitung</a:t>
            </a:r>
          </a:p>
          <a:p>
            <a:pPr marL="0" indent="0">
              <a:buNone/>
            </a:pPr>
            <a:r>
              <a:rPr lang="de-DE" sz="1400" dirty="0" smtClean="0">
                <a:solidFill>
                  <a:schemeClr val="tx1"/>
                </a:solidFill>
              </a:rPr>
              <a:t>Jugendsozialarbeit Grundschule (JSA GS)</a:t>
            </a:r>
          </a:p>
          <a:p>
            <a:pPr marL="0" indent="0">
              <a:buNone/>
            </a:pPr>
            <a:endParaRPr lang="de-DE" sz="800" dirty="0" smtClean="0">
              <a:solidFill>
                <a:schemeClr val="tx1"/>
              </a:solidFill>
            </a:endParaRPr>
          </a:p>
          <a:p>
            <a:r>
              <a:rPr lang="de-DE" sz="1800" dirty="0" smtClean="0">
                <a:solidFill>
                  <a:schemeClr val="tx1"/>
                </a:solidFill>
              </a:rPr>
              <a:t>Sophie Lang (Sozialpädagogin BA)</a:t>
            </a:r>
          </a:p>
          <a:p>
            <a:pPr marL="0" indent="0">
              <a:buNone/>
            </a:pPr>
            <a:r>
              <a:rPr lang="de-DE" sz="1400" dirty="0" smtClean="0">
                <a:solidFill>
                  <a:schemeClr val="tx1"/>
                </a:solidFill>
              </a:rPr>
              <a:t>Klasse </a:t>
            </a:r>
            <a:r>
              <a:rPr lang="de-DE" sz="1400" dirty="0" smtClean="0">
                <a:solidFill>
                  <a:schemeClr val="tx1"/>
                </a:solidFill>
              </a:rPr>
              <a:t>3a </a:t>
            </a:r>
            <a:r>
              <a:rPr lang="de-DE" sz="1400" dirty="0" smtClean="0">
                <a:solidFill>
                  <a:schemeClr val="tx1"/>
                </a:solidFill>
              </a:rPr>
              <a:t>&amp; Deutschklasse</a:t>
            </a:r>
          </a:p>
          <a:p>
            <a:pPr marL="0" indent="0">
              <a:buNone/>
            </a:pPr>
            <a:endParaRPr lang="de-DE" sz="1400" dirty="0" smtClean="0"/>
          </a:p>
          <a:p>
            <a:pPr marL="0" indent="0">
              <a:buNone/>
            </a:pPr>
            <a:endParaRPr lang="de-DE" sz="1400" dirty="0" smtClean="0"/>
          </a:p>
        </p:txBody>
      </p:sp>
    </p:spTree>
    <p:extLst>
      <p:ext uri="{BB962C8B-B14F-4D97-AF65-F5344CB8AC3E}">
        <p14:creationId xmlns:p14="http://schemas.microsoft.com/office/powerpoint/2010/main" val="130187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14425" y="1143000"/>
            <a:ext cx="7610475" cy="5122863"/>
          </a:xfrm>
        </p:spPr>
        <p:txBody>
          <a:bodyPr/>
          <a:lstStyle/>
          <a:p>
            <a:r>
              <a:rPr lang="de-DE" sz="1800" dirty="0">
                <a:solidFill>
                  <a:schemeClr val="tx1"/>
                </a:solidFill>
              </a:rPr>
              <a:t>Melanie Leonhardt (Sozialpädagogin BA)</a:t>
            </a:r>
          </a:p>
          <a:p>
            <a:pPr marL="0" indent="0">
              <a:buNone/>
            </a:pPr>
            <a:r>
              <a:rPr lang="de-DE" sz="1400" dirty="0">
                <a:solidFill>
                  <a:schemeClr val="tx1"/>
                </a:solidFill>
              </a:rPr>
              <a:t>Klasse 3</a:t>
            </a:r>
            <a:r>
              <a:rPr lang="de-DE" sz="1400" dirty="0" smtClean="0">
                <a:solidFill>
                  <a:schemeClr val="tx1"/>
                </a:solidFill>
              </a:rPr>
              <a:t>b</a:t>
            </a:r>
            <a:endParaRPr lang="de-DE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1400" dirty="0">
                <a:solidFill>
                  <a:schemeClr val="tx1"/>
                </a:solidFill>
              </a:rPr>
              <a:t>Jugendsozialarbeit Grundschule (</a:t>
            </a:r>
            <a:r>
              <a:rPr lang="de-DE" sz="1400" dirty="0" smtClean="0">
                <a:solidFill>
                  <a:schemeClr val="tx1"/>
                </a:solidFill>
              </a:rPr>
              <a:t>JSA GS)</a:t>
            </a:r>
          </a:p>
          <a:p>
            <a:pPr marL="0" indent="0">
              <a:buNone/>
            </a:pPr>
            <a:endParaRPr lang="de-DE" sz="800" dirty="0" smtClean="0">
              <a:solidFill>
                <a:schemeClr val="tx1"/>
              </a:solidFill>
            </a:endParaRPr>
          </a:p>
          <a:p>
            <a:r>
              <a:rPr lang="de-DE" sz="1800" dirty="0" smtClean="0">
                <a:solidFill>
                  <a:schemeClr val="tx1"/>
                </a:solidFill>
              </a:rPr>
              <a:t>Isabella Albert (Sozialpädagogin MA)</a:t>
            </a:r>
          </a:p>
          <a:p>
            <a:pPr marL="0" indent="0">
              <a:buNone/>
            </a:pPr>
            <a:r>
              <a:rPr lang="de-DE" sz="1400" dirty="0" smtClean="0">
                <a:solidFill>
                  <a:schemeClr val="tx1"/>
                </a:solidFill>
              </a:rPr>
              <a:t>Klasse 4a &amp; 5a</a:t>
            </a:r>
          </a:p>
          <a:p>
            <a:pPr marL="0" indent="0">
              <a:buNone/>
            </a:pPr>
            <a:endParaRPr lang="de-DE" sz="1400" dirty="0">
              <a:solidFill>
                <a:schemeClr val="tx1"/>
              </a:solidFill>
            </a:endParaRPr>
          </a:p>
          <a:p>
            <a:r>
              <a:rPr lang="de-DE" sz="1800" dirty="0" smtClean="0">
                <a:solidFill>
                  <a:schemeClr val="tx1"/>
                </a:solidFill>
              </a:rPr>
              <a:t>Laura Frischmann (Pädagogin)</a:t>
            </a:r>
          </a:p>
          <a:p>
            <a:pPr marL="0" indent="0">
              <a:buNone/>
            </a:pPr>
            <a:r>
              <a:rPr lang="de-DE" sz="1400" dirty="0" smtClean="0">
                <a:solidFill>
                  <a:schemeClr val="tx1"/>
                </a:solidFill>
              </a:rPr>
              <a:t>Klasse 2a</a:t>
            </a:r>
            <a:endParaRPr lang="de-DE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DE" sz="1400" dirty="0"/>
          </a:p>
          <a:p>
            <a:pPr marL="0" indent="0">
              <a:buNone/>
            </a:pP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28052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Personelle Besetzung</a:t>
            </a:r>
          </a:p>
        </p:txBody>
      </p:sp>
      <p:sp>
        <p:nvSpPr>
          <p:cNvPr id="20482" name="Inhaltsplatzhalter 2"/>
          <p:cNvSpPr>
            <a:spLocks noGrp="1"/>
          </p:cNvSpPr>
          <p:nvPr>
            <p:ph idx="1"/>
          </p:nvPr>
        </p:nvSpPr>
        <p:spPr>
          <a:xfrm>
            <a:off x="1114425" y="2375757"/>
            <a:ext cx="7610475" cy="3670300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de-DE" sz="2400" b="1" dirty="0" smtClean="0">
                <a:solidFill>
                  <a:schemeClr val="tx1"/>
                </a:solidFill>
              </a:rPr>
              <a:t>Zur Unterstützung in allen vier Klassen:</a:t>
            </a:r>
          </a:p>
          <a:p>
            <a:r>
              <a:rPr lang="de-DE" sz="2400" dirty="0" err="1" smtClean="0">
                <a:solidFill>
                  <a:schemeClr val="tx1"/>
                </a:solidFill>
              </a:rPr>
              <a:t>Femmy</a:t>
            </a:r>
            <a:r>
              <a:rPr lang="de-DE" sz="2400" dirty="0" smtClean="0">
                <a:solidFill>
                  <a:schemeClr val="tx1"/>
                </a:solidFill>
              </a:rPr>
              <a:t> </a:t>
            </a:r>
            <a:r>
              <a:rPr lang="de-DE" sz="2400" dirty="0" err="1" smtClean="0">
                <a:solidFill>
                  <a:schemeClr val="tx1"/>
                </a:solidFill>
              </a:rPr>
              <a:t>Domzalla</a:t>
            </a:r>
            <a:endParaRPr lang="de-DE" sz="2400" dirty="0" smtClean="0">
              <a:solidFill>
                <a:schemeClr val="tx1"/>
              </a:solidFill>
            </a:endParaRPr>
          </a:p>
          <a:p>
            <a:r>
              <a:rPr lang="de-DE" sz="2400" dirty="0" smtClean="0">
                <a:solidFill>
                  <a:schemeClr val="tx1"/>
                </a:solidFill>
              </a:rPr>
              <a:t>Romy Bellmann</a:t>
            </a:r>
          </a:p>
          <a:p>
            <a:r>
              <a:rPr lang="de-DE" sz="2400" dirty="0" smtClean="0">
                <a:solidFill>
                  <a:schemeClr val="tx1"/>
                </a:solidFill>
              </a:rPr>
              <a:t>Melanie Sommer</a:t>
            </a:r>
          </a:p>
          <a:p>
            <a:r>
              <a:rPr lang="de-DE" sz="2400" dirty="0" smtClean="0">
                <a:solidFill>
                  <a:schemeClr val="tx1"/>
                </a:solidFill>
              </a:rPr>
              <a:t>Daniela Wildemann</a:t>
            </a:r>
          </a:p>
          <a:p>
            <a:pPr marL="0" indent="0">
              <a:buNone/>
            </a:pPr>
            <a:endParaRPr lang="de-DE" sz="24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Arbeitsschwerpunkte</a:t>
            </a:r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</p:nvPr>
        </p:nvGraphicFramePr>
        <p:xfrm>
          <a:off x="1114425" y="2595563"/>
          <a:ext cx="7610475" cy="3670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Mittagstisch - Mensa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051560" y="2624328"/>
            <a:ext cx="6684264" cy="322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914400">
              <a:spcBef>
                <a:spcPts val="2000"/>
              </a:spcBef>
              <a:buClr>
                <a:srgbClr val="073779"/>
              </a:buClr>
              <a:buFont typeface="Wingdings 2" pitchFamily="18" charset="2"/>
              <a:buChar char=""/>
            </a:pPr>
            <a:r>
              <a:rPr lang="de-DE" sz="2000" dirty="0" smtClean="0">
                <a:solidFill>
                  <a:prstClr val="black"/>
                </a:solidFill>
                <a:latin typeface="Century Gothic"/>
                <a:cs typeface="+mn-cs"/>
              </a:rPr>
              <a:t>Warmes Mittagessen der Firma </a:t>
            </a:r>
            <a:r>
              <a:rPr lang="de-DE" sz="2000" dirty="0" err="1" smtClean="0">
                <a:solidFill>
                  <a:prstClr val="black"/>
                </a:solidFill>
                <a:latin typeface="Century Gothic"/>
                <a:cs typeface="+mn-cs"/>
              </a:rPr>
              <a:t>Asenbrunner</a:t>
            </a:r>
            <a:endParaRPr lang="de-DE" sz="2000" dirty="0" smtClean="0">
              <a:solidFill>
                <a:prstClr val="black"/>
              </a:solidFill>
              <a:latin typeface="Century Gothic"/>
              <a:cs typeface="+mn-cs"/>
            </a:endParaRPr>
          </a:p>
          <a:p>
            <a:pPr marL="342900" lvl="0" indent="-342900" defTabSz="914400">
              <a:spcBef>
                <a:spcPts val="2000"/>
              </a:spcBef>
              <a:buClr>
                <a:srgbClr val="073779"/>
              </a:buClr>
              <a:buFont typeface="Wingdings 2" pitchFamily="18" charset="2"/>
              <a:buChar char=""/>
            </a:pPr>
            <a:r>
              <a:rPr lang="de-DE" sz="2000" dirty="0" smtClean="0">
                <a:solidFill>
                  <a:prstClr val="black"/>
                </a:solidFill>
                <a:latin typeface="Century Gothic"/>
                <a:cs typeface="+mn-cs"/>
              </a:rPr>
              <a:t>Wir essen alle zusammen, es essen alle Kinder mit</a:t>
            </a:r>
            <a:endParaRPr lang="de-DE" sz="2000" dirty="0">
              <a:solidFill>
                <a:prstClr val="black"/>
              </a:solidFill>
              <a:latin typeface="Century Gothic"/>
              <a:cs typeface="+mn-cs"/>
            </a:endParaRPr>
          </a:p>
          <a:p>
            <a:pPr marL="342900" lvl="0" indent="-342900" defTabSz="914400">
              <a:spcBef>
                <a:spcPts val="2000"/>
              </a:spcBef>
              <a:buClr>
                <a:srgbClr val="073779"/>
              </a:buClr>
              <a:buFont typeface="Wingdings 2" pitchFamily="18" charset="2"/>
              <a:buChar char=""/>
            </a:pPr>
            <a:r>
              <a:rPr lang="de-DE" sz="2000" dirty="0" smtClean="0">
                <a:solidFill>
                  <a:prstClr val="black"/>
                </a:solidFill>
                <a:latin typeface="Century Gothic"/>
                <a:cs typeface="+mn-cs"/>
              </a:rPr>
              <a:t>Es wird auf Ruhe und Tischmanieren geachtet</a:t>
            </a:r>
            <a:endParaRPr lang="de-DE" sz="2000" dirty="0">
              <a:solidFill>
                <a:prstClr val="black"/>
              </a:solidFill>
              <a:latin typeface="Century Gothic"/>
              <a:cs typeface="+mn-cs"/>
            </a:endParaRPr>
          </a:p>
          <a:p>
            <a:pPr marL="342900" lvl="0" indent="-342900" defTabSz="914400">
              <a:spcBef>
                <a:spcPts val="2000"/>
              </a:spcBef>
              <a:buClr>
                <a:srgbClr val="073779"/>
              </a:buClr>
              <a:buFont typeface="Wingdings 2" pitchFamily="18" charset="2"/>
              <a:buChar char=""/>
            </a:pPr>
            <a:r>
              <a:rPr lang="de-DE" sz="2000" dirty="0" smtClean="0">
                <a:solidFill>
                  <a:prstClr val="black"/>
                </a:solidFill>
                <a:latin typeface="Century Gothic"/>
                <a:cs typeface="+mn-cs"/>
              </a:rPr>
              <a:t>Jedes Kind räumt sein Geschirr selbst weg</a:t>
            </a:r>
            <a:endParaRPr lang="de-DE" sz="2000" dirty="0">
              <a:solidFill>
                <a:prstClr val="black"/>
              </a:solidFill>
              <a:latin typeface="Century Gothic"/>
              <a:cs typeface="+mn-cs"/>
            </a:endParaRPr>
          </a:p>
          <a:p>
            <a:pPr marL="342900" lvl="0" indent="-342900" defTabSz="914400">
              <a:spcBef>
                <a:spcPts val="2000"/>
              </a:spcBef>
              <a:buClr>
                <a:srgbClr val="073779"/>
              </a:buClr>
              <a:buFont typeface="Wingdings 2" pitchFamily="18" charset="2"/>
              <a:buChar char=""/>
            </a:pPr>
            <a:r>
              <a:rPr lang="de-DE" sz="2000" dirty="0" smtClean="0">
                <a:solidFill>
                  <a:prstClr val="black"/>
                </a:solidFill>
                <a:latin typeface="Century Gothic"/>
                <a:cs typeface="+mn-cs"/>
              </a:rPr>
              <a:t>Es gibt jeden Tag einen festen Tischdienst</a:t>
            </a:r>
            <a:endParaRPr lang="de-DE" sz="2000" dirty="0">
              <a:solidFill>
                <a:prstClr val="black"/>
              </a:solidFill>
              <a:latin typeface="Century Gothic"/>
              <a:cs typeface="+mn-cs"/>
            </a:endParaRPr>
          </a:p>
          <a:p>
            <a:pPr lvl="0" defTabSz="914400">
              <a:spcBef>
                <a:spcPts val="2000"/>
              </a:spcBef>
              <a:buClr>
                <a:srgbClr val="073779"/>
              </a:buClr>
            </a:pPr>
            <a:endParaRPr lang="de-DE" sz="2000" dirty="0">
              <a:solidFill>
                <a:prstClr val="black"/>
              </a:solidFill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30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Ungebundene Bewegungseinheit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603504" y="2368296"/>
            <a:ext cx="8121397" cy="4270247"/>
          </a:xfrm>
        </p:spPr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Freispiel im Pausenhof, Neubau, Turnhalle &amp; Spielzimmer von 13 – 14 Uhr</a:t>
            </a:r>
          </a:p>
          <a:p>
            <a:r>
              <a:rPr lang="de-DE" dirty="0" err="1" smtClean="0">
                <a:solidFill>
                  <a:schemeClr val="tx1"/>
                </a:solidFill>
              </a:rPr>
              <a:t>Sozialpädagog</a:t>
            </a:r>
            <a:r>
              <a:rPr lang="de-DE" dirty="0" smtClean="0">
                <a:solidFill>
                  <a:schemeClr val="tx1"/>
                </a:solidFill>
              </a:rPr>
              <a:t>*innen als Aufsicht</a:t>
            </a:r>
          </a:p>
          <a:p>
            <a:r>
              <a:rPr lang="de-DE" dirty="0" smtClean="0">
                <a:solidFill>
                  <a:schemeClr val="tx1"/>
                </a:solidFill>
              </a:rPr>
              <a:t>Bei schlechtem Wetter Regenpause in der Aula, Turnhalle, Neubau und Spielzimmer</a:t>
            </a:r>
          </a:p>
          <a:p>
            <a:r>
              <a:rPr lang="de-DE" dirty="0" smtClean="0">
                <a:solidFill>
                  <a:schemeClr val="tx1"/>
                </a:solidFill>
              </a:rPr>
              <a:t>Spielzeug für die Pause kann von den Kindern ausgehliehen werden, dafür gibt es einen Ausleihdienst (Verantwortung in Händen der Kinder)</a:t>
            </a:r>
          </a:p>
          <a:p>
            <a:r>
              <a:rPr lang="de-DE" dirty="0" smtClean="0">
                <a:solidFill>
                  <a:schemeClr val="tx1"/>
                </a:solidFill>
              </a:rPr>
              <a:t>Im Winter auf passende Kleidung achten (Schneehose, Mütze, Handschuhe, Schal, feste Schuhe)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97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Gebundene Angebote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22401" y="2275522"/>
            <a:ext cx="7718679" cy="4262437"/>
          </a:xfrm>
        </p:spPr>
        <p:txBody>
          <a:bodyPr/>
          <a:lstStyle/>
          <a:p>
            <a:r>
              <a:rPr lang="de-DE" sz="1800" dirty="0" smtClean="0">
                <a:solidFill>
                  <a:schemeClr val="tx1"/>
                </a:solidFill>
              </a:rPr>
              <a:t>1 &amp;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smtClean="0">
                <a:solidFill>
                  <a:schemeClr val="tx1"/>
                </a:solidFill>
              </a:rPr>
              <a:t>2 Dienstag und Donnerstag Projektnachmittag 14:00 – 15:30 Uhr</a:t>
            </a:r>
          </a:p>
          <a:p>
            <a:r>
              <a:rPr lang="de-DE" sz="1800" dirty="0" smtClean="0">
                <a:solidFill>
                  <a:schemeClr val="tx1"/>
                </a:solidFill>
              </a:rPr>
              <a:t>3 &amp; 4 Mittwoch Projektnachmittag 14:00 – 15:30 Uhr</a:t>
            </a:r>
          </a:p>
          <a:p>
            <a:r>
              <a:rPr lang="de-DE" sz="1800" dirty="0" smtClean="0">
                <a:solidFill>
                  <a:schemeClr val="tx1"/>
                </a:solidFill>
              </a:rPr>
              <a:t>6 Montag Projektvormittag 11:30 – 13:00 Uhr</a:t>
            </a:r>
          </a:p>
          <a:p>
            <a:pPr marL="0" indent="0">
              <a:buNone/>
            </a:pPr>
            <a:endParaRPr lang="de-DE" sz="1800" dirty="0" smtClean="0">
              <a:solidFill>
                <a:schemeClr val="tx1"/>
              </a:solidFill>
            </a:endParaRPr>
          </a:p>
          <a:p>
            <a:r>
              <a:rPr lang="de-DE" sz="1800" dirty="0" smtClean="0">
                <a:solidFill>
                  <a:schemeClr val="tx1"/>
                </a:solidFill>
              </a:rPr>
              <a:t>Die Kinder aus der Deutschklasse werden den entsprechenden Klassenstufen an den Projektnachmittagen zugeteilt</a:t>
            </a:r>
            <a:endParaRPr lang="de-DE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30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rspektive">
  <a:themeElements>
    <a:clrScheme name="Himm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Perspektive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Perspektive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Perspektive.thmx</Template>
  <TotalTime>0</TotalTime>
  <Words>678</Words>
  <Application>Microsoft Office PowerPoint</Application>
  <PresentationFormat>Bildschirmpräsentation (4:3)</PresentationFormat>
  <Paragraphs>129</Paragraphs>
  <Slides>23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9" baseType="lpstr">
      <vt:lpstr>Arial</vt:lpstr>
      <vt:lpstr>Calibri</vt:lpstr>
      <vt:lpstr>Century Gothic</vt:lpstr>
      <vt:lpstr>Wingdings</vt:lpstr>
      <vt:lpstr>Wingdings 2</vt:lpstr>
      <vt:lpstr>Perspektive</vt:lpstr>
      <vt:lpstr>Gebundener Ganztag (GGS)</vt:lpstr>
      <vt:lpstr>Unterschiede GGS und OGS</vt:lpstr>
      <vt:lpstr>Personelle Besetzung SJ 23/24</vt:lpstr>
      <vt:lpstr>PowerPoint-Präsentation</vt:lpstr>
      <vt:lpstr>Personelle Besetzung</vt:lpstr>
      <vt:lpstr>Arbeitsschwerpunkte</vt:lpstr>
      <vt:lpstr>Mittagstisch - Mensa</vt:lpstr>
      <vt:lpstr>Ungebundene Bewegungseinheit</vt:lpstr>
      <vt:lpstr>Gebundene Angebote</vt:lpstr>
      <vt:lpstr>Gebundene Angebote</vt:lpstr>
      <vt:lpstr>Projekte </vt:lpstr>
      <vt:lpstr>Differenzierungsstunde </vt:lpstr>
      <vt:lpstr>Externe Mitarbeiter</vt:lpstr>
      <vt:lpstr>Einzelfallhilfe</vt:lpstr>
      <vt:lpstr>Elternarbeit</vt:lpstr>
      <vt:lpstr>Weitere wichtige Infos Ganztag</vt:lpstr>
      <vt:lpstr>Kontakt</vt:lpstr>
      <vt:lpstr>Zeit für Ihre Fragen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Infoabend Ganztagsklasse</dc:title>
  <dc:creator>Simone Schmid</dc:creator>
  <cp:lastModifiedBy>MA GGS Höhenkirchen</cp:lastModifiedBy>
  <cp:revision>179</cp:revision>
  <dcterms:created xsi:type="dcterms:W3CDTF">2011-03-24T16:54:25Z</dcterms:created>
  <dcterms:modified xsi:type="dcterms:W3CDTF">2024-01-15T14:18:56Z</dcterms:modified>
</cp:coreProperties>
</file>