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5" r:id="rId19"/>
    <p:sldId id="274" r:id="rId20"/>
    <p:sldId id="272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FF0066"/>
    <a:srgbClr val="FF0000"/>
    <a:srgbClr val="A800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sten Bergmühl" userId="1362083b-929c-4c10-97c2-6d03427e17b6" providerId="ADAL" clId="{509095E2-3F59-436C-8404-1B319ABF9428}"/>
    <pc:docChg chg="modSld">
      <pc:chgData name="Torsten Bergmühl" userId="1362083b-929c-4c10-97c2-6d03427e17b6" providerId="ADAL" clId="{509095E2-3F59-436C-8404-1B319ABF9428}" dt="2024-01-24T15:46:07.169" v="13" actId="20577"/>
      <pc:docMkLst>
        <pc:docMk/>
      </pc:docMkLst>
      <pc:sldChg chg="modSp mod">
        <pc:chgData name="Torsten Bergmühl" userId="1362083b-929c-4c10-97c2-6d03427e17b6" providerId="ADAL" clId="{509095E2-3F59-436C-8404-1B319ABF9428}" dt="2024-01-24T15:46:07.169" v="13" actId="20577"/>
        <pc:sldMkLst>
          <pc:docMk/>
          <pc:sldMk cId="2378811859" sldId="274"/>
        </pc:sldMkLst>
        <pc:spChg chg="mod">
          <ac:chgData name="Torsten Bergmühl" userId="1362083b-929c-4c10-97c2-6d03427e17b6" providerId="ADAL" clId="{509095E2-3F59-436C-8404-1B319ABF9428}" dt="2024-01-24T15:46:07.169" v="13" actId="20577"/>
          <ac:spMkLst>
            <pc:docMk/>
            <pc:sldMk cId="2378811859" sldId="274"/>
            <ac:spMk id="2" creationId="{08C8DEE9-9A3D-E644-AE8C-D3E71F0221B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C85F4-15CD-49CD-8B76-D8B312A0BDF1}" type="datetimeFigureOut">
              <a:rPr lang="de-DE" smtClean="0"/>
              <a:t>24.01.2024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C781F-149A-40E2-B6C6-4C13B1F2ED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3147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C781F-149A-40E2-B6C6-4C13B1F2EDF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9619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E927-F0A7-4708-9F0B-14F8C57F0904}" type="datetime1">
              <a:rPr lang="de-DE" smtClean="0"/>
              <a:t>24.01.2024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8D7F-A184-4F78-BFC1-7DD4DDC464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968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D0DD-1057-4E73-8757-CD9375C5DD15}" type="datetime1">
              <a:rPr lang="de-DE" smtClean="0"/>
              <a:t>24.01.2024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8D7F-A184-4F78-BFC1-7DD4DDC464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72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6AE6-A9DB-45FB-9125-D55F1EF5F512}" type="datetime1">
              <a:rPr lang="de-DE" smtClean="0"/>
              <a:t>24.01.2024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8D7F-A184-4F78-BFC1-7DD4DDC464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224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BFFF9-083F-4342-A225-CCC7A08B9D2C}" type="datetime1">
              <a:rPr lang="de-DE" smtClean="0"/>
              <a:t>24.01.2024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8D7F-A184-4F78-BFC1-7DD4DDC464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344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DFC6-A5F3-49D6-9ECC-3F2A5226AE78}" type="datetime1">
              <a:rPr lang="de-DE" smtClean="0"/>
              <a:t>24.01.2024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8D7F-A184-4F78-BFC1-7DD4DDC464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474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BF35-BA2E-47C8-902D-9BC9C6FDE07D}" type="datetime1">
              <a:rPr lang="de-DE" smtClean="0"/>
              <a:t>24.01.2024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8D7F-A184-4F78-BFC1-7DD4DDC464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68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575C-7454-4C25-8E8B-7489971CD58A}" type="datetime1">
              <a:rPr lang="de-DE" smtClean="0"/>
              <a:t>24.01.2024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8D7F-A184-4F78-BFC1-7DD4DDC464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879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B422-3AB5-4ED4-8A54-EC94DA91EEB1}" type="datetime1">
              <a:rPr lang="de-DE" smtClean="0"/>
              <a:t>24.01.2024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8D7F-A184-4F78-BFC1-7DD4DDC464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8145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39DF-8C27-48A9-AAD3-197263E9F3BB}" type="datetime1">
              <a:rPr lang="de-DE" smtClean="0"/>
              <a:t>24.01.2024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8D7F-A184-4F78-BFC1-7DD4DDC464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603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ED63-11CF-4288-A439-C4390393C898}" type="datetime1">
              <a:rPr lang="de-DE" smtClean="0"/>
              <a:t>24.01.2024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8D7F-A184-4F78-BFC1-7DD4DDC464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675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0160-825E-4A7E-9EF9-80A051FC9741}" type="datetime1">
              <a:rPr lang="de-DE" smtClean="0"/>
              <a:t>24.01.2024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8D7F-A184-4F78-BFC1-7DD4DDC464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0793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83ECD-008E-4A13-8A1B-382B2F50636A}" type="datetime1">
              <a:rPr lang="de-DE" smtClean="0"/>
              <a:t>24.01.2024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C8D7F-A184-4F78-BFC1-7DD4DDC464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043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erichkaestner-schule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.jimcdn.com/app/cms/image/transf/dimension=655x10000:format=jpg/path/sa8d8dcabfa0d6650/image/i3a6219cbc7311c30/version/1647357008/ima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65" y="366571"/>
            <a:ext cx="8227283" cy="143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Erich-Kästner-Schule Höhenkirchen-Siegertsbrunn – Fischer Z – Architekten"/>
          <p:cNvSpPr>
            <a:spLocks noChangeAspect="1" noChangeArrowheads="1"/>
          </p:cNvSpPr>
          <p:nvPr/>
        </p:nvSpPr>
        <p:spPr bwMode="auto">
          <a:xfrm>
            <a:off x="155575" y="-723900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876" y="3307139"/>
            <a:ext cx="5590124" cy="279506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01" y="3807864"/>
            <a:ext cx="3421632" cy="249427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010" y="2427645"/>
            <a:ext cx="2028762" cy="1181865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7FAC-2397-4D14-938B-708C700934AE}" type="datetime1">
              <a:rPr lang="de-DE" smtClean="0"/>
              <a:t>24.01.2024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1822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1616" y="337856"/>
            <a:ext cx="10515600" cy="1325563"/>
          </a:xfrm>
        </p:spPr>
        <p:txBody>
          <a:bodyPr/>
          <a:lstStyle/>
          <a:p>
            <a:r>
              <a:rPr lang="de-DE" b="1" dirty="0"/>
              <a:t>Die berufsorientierenden Zweige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 rot="10800000" flipV="1">
            <a:off x="511950" y="1015476"/>
            <a:ext cx="2641368" cy="4042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sz="1800" b="1" dirty="0"/>
              <a:t>Technik</a:t>
            </a: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19" b="34240"/>
          <a:stretch/>
        </p:blipFill>
        <p:spPr>
          <a:xfrm>
            <a:off x="9712653" y="230188"/>
            <a:ext cx="2189128" cy="985111"/>
          </a:xfrm>
          <a:prstGeom prst="rect">
            <a:avLst/>
          </a:prstGeom>
        </p:spPr>
      </p:pic>
      <p:pic>
        <p:nvPicPr>
          <p:cNvPr id="1026" name="Picture 2" descr="Bildvorscha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08"/>
          <a:stretch/>
        </p:blipFill>
        <p:spPr bwMode="auto">
          <a:xfrm rot="10800000" flipV="1">
            <a:off x="339338" y="2059911"/>
            <a:ext cx="3615145" cy="2108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477175" y="6488668"/>
            <a:ext cx="3158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Soziales</a:t>
            </a:r>
          </a:p>
        </p:txBody>
      </p:sp>
      <p:pic>
        <p:nvPicPr>
          <p:cNvPr id="1030" name="Picture 6" descr="Bildvorscha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964" y="1307589"/>
            <a:ext cx="3950524" cy="2607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9712653" y="4006982"/>
            <a:ext cx="1900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Wirtschaft</a:t>
            </a:r>
          </a:p>
        </p:txBody>
      </p:sp>
      <p:pic>
        <p:nvPicPr>
          <p:cNvPr id="1028" name="Picture 4" descr="Bildvorscha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292" y="3572314"/>
            <a:ext cx="5283324" cy="2971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5E02-BF68-46EA-B162-DC437F0F6915}" type="datetime1">
              <a:rPr lang="de-DE" smtClean="0"/>
              <a:t>24.01.2024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4192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2463140" cy="953036"/>
          </a:xfrm>
        </p:spPr>
        <p:txBody>
          <a:bodyPr/>
          <a:lstStyle/>
          <a:p>
            <a:r>
              <a:rPr lang="de-DE" b="1" dirty="0"/>
              <a:t>Technik</a:t>
            </a:r>
          </a:p>
        </p:txBody>
      </p:sp>
      <p:pic>
        <p:nvPicPr>
          <p:cNvPr id="4" name="Inhaltsplatzhalt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19" b="34240"/>
          <a:stretch/>
        </p:blipFill>
        <p:spPr>
          <a:xfrm>
            <a:off x="9712653" y="230188"/>
            <a:ext cx="2189128" cy="985111"/>
          </a:xfrm>
          <a:prstGeom prst="rect">
            <a:avLst/>
          </a:prstGeom>
        </p:spPr>
      </p:pic>
      <p:pic>
        <p:nvPicPr>
          <p:cNvPr id="2050" name="Picture 2" descr="MINT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6" y="1982896"/>
            <a:ext cx="4431552" cy="3315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177642" y="1982896"/>
            <a:ext cx="62345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Fähigkeiten und Fertigkeiten in den Bereichen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/>
              <a:t>Holz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/>
              <a:t>Metall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/>
              <a:t>Kunststoffe</a:t>
            </a:r>
          </a:p>
          <a:p>
            <a:pPr lvl="1"/>
            <a:endParaRPr lang="de-DE" sz="2400" dirty="0"/>
          </a:p>
          <a:p>
            <a:pPr lvl="1"/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Berufsfelder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/>
              <a:t>technische Berufe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/>
              <a:t>Handwerkliche Berufe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5410-4447-488D-89B6-66B12843C6D9}" type="datetime1">
              <a:rPr lang="de-DE" smtClean="0"/>
              <a:t>24.01.2024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252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Wirtschaft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BFFF9-083F-4342-A225-CCC7A08B9D2C}" type="datetime1">
              <a:rPr lang="de-DE" smtClean="0"/>
              <a:t>24.01.2024</a:t>
            </a:fld>
            <a:endParaRPr lang="de-DE"/>
          </a:p>
        </p:txBody>
      </p:sp>
      <p:pic>
        <p:nvPicPr>
          <p:cNvPr id="5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19" b="34240"/>
          <a:stretch/>
        </p:blipFill>
        <p:spPr>
          <a:xfrm>
            <a:off x="9712653" y="230188"/>
            <a:ext cx="2189128" cy="985111"/>
          </a:xfrm>
          <a:prstGeom prst="rect">
            <a:avLst/>
          </a:prstGeom>
        </p:spPr>
      </p:pic>
      <p:pic>
        <p:nvPicPr>
          <p:cNvPr id="3074" name="Picture 2" descr="Bildvorsch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638" y="2519370"/>
            <a:ext cx="5719162" cy="3217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249382" y="1847850"/>
            <a:ext cx="5082639" cy="2724150"/>
          </a:xfrm>
        </p:spPr>
        <p:txBody>
          <a:bodyPr/>
          <a:lstStyle/>
          <a:p>
            <a:r>
              <a:rPr lang="de-DE" dirty="0"/>
              <a:t>Basiswissen der Betriebswirtschaft und Buchführung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Berufsfelder </a:t>
            </a:r>
          </a:p>
          <a:p>
            <a:pPr marL="457200" lvl="1" indent="0">
              <a:buNone/>
            </a:pP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Handel und Behörden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1885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75712" cy="1325563"/>
          </a:xfrm>
        </p:spPr>
        <p:txBody>
          <a:bodyPr>
            <a:normAutofit/>
          </a:bodyPr>
          <a:lstStyle/>
          <a:p>
            <a:r>
              <a:rPr lang="de-DE" sz="4000" b="1" dirty="0"/>
              <a:t>Ernährung und Soziales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22621" cy="4351338"/>
          </a:xfrm>
        </p:spPr>
        <p:txBody>
          <a:bodyPr/>
          <a:lstStyle/>
          <a:p>
            <a:r>
              <a:rPr lang="de-DE" dirty="0"/>
              <a:t>Haushalt, Ernährung und Soziales Handeln </a:t>
            </a:r>
          </a:p>
          <a:p>
            <a:endParaRPr lang="de-DE" dirty="0"/>
          </a:p>
          <a:p>
            <a:r>
              <a:rPr lang="de-DE" dirty="0"/>
              <a:t>Berufsfelder:</a:t>
            </a:r>
          </a:p>
          <a:p>
            <a:pPr lvl="1"/>
            <a:r>
              <a:rPr lang="de-DE" dirty="0"/>
              <a:t>Lebensmittelherstellung</a:t>
            </a:r>
          </a:p>
          <a:p>
            <a:pPr lvl="1"/>
            <a:r>
              <a:rPr lang="de-DE" dirty="0"/>
              <a:t>Lebensmittelhandel</a:t>
            </a:r>
          </a:p>
          <a:p>
            <a:pPr lvl="1"/>
            <a:r>
              <a:rPr lang="de-DE" dirty="0"/>
              <a:t>soziale Einrichtungen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BFFF9-083F-4342-A225-CCC7A08B9D2C}" type="datetime1">
              <a:rPr lang="de-DE" smtClean="0"/>
              <a:t>24.01.2024</a:t>
            </a:fld>
            <a:endParaRPr lang="de-DE"/>
          </a:p>
        </p:txBody>
      </p:sp>
      <p:pic>
        <p:nvPicPr>
          <p:cNvPr id="5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19" b="34240"/>
          <a:stretch/>
        </p:blipFill>
        <p:spPr>
          <a:xfrm>
            <a:off x="9712653" y="230188"/>
            <a:ext cx="2189128" cy="985111"/>
          </a:xfrm>
          <a:prstGeom prst="rect">
            <a:avLst/>
          </a:prstGeom>
        </p:spPr>
      </p:pic>
      <p:pic>
        <p:nvPicPr>
          <p:cNvPr id="4098" name="Picture 2" descr="Vom Tisch zur Tafel: Diese 5 Basics gehören zu jeder Tischdeko 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378004" y="2622189"/>
            <a:ext cx="5523777" cy="3689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824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3717" y="352375"/>
            <a:ext cx="6714506" cy="1325563"/>
          </a:xfrm>
        </p:spPr>
        <p:txBody>
          <a:bodyPr>
            <a:normAutofit/>
          </a:bodyPr>
          <a:lstStyle/>
          <a:p>
            <a:r>
              <a:rPr lang="de-DE" b="1" dirty="0"/>
              <a:t>Abschlüsse / Qualifikationen an der Mittelschule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BFFF9-083F-4342-A225-CCC7A08B9D2C}" type="datetime1">
              <a:rPr lang="de-DE" smtClean="0"/>
              <a:t>24.01.2024</a:t>
            </a:fld>
            <a:endParaRPr lang="de-DE"/>
          </a:p>
        </p:txBody>
      </p:sp>
      <p:pic>
        <p:nvPicPr>
          <p:cNvPr id="5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19" b="34240"/>
          <a:stretch/>
        </p:blipFill>
        <p:spPr>
          <a:xfrm>
            <a:off x="9712653" y="230188"/>
            <a:ext cx="2189128" cy="985111"/>
          </a:xfrm>
          <a:prstGeom prst="rect">
            <a:avLst/>
          </a:prstGeom>
        </p:spPr>
      </p:pic>
      <p:grpSp>
        <p:nvGrpSpPr>
          <p:cNvPr id="8" name="Gruppieren 7"/>
          <p:cNvGrpSpPr/>
          <p:nvPr/>
        </p:nvGrpSpPr>
        <p:grpSpPr>
          <a:xfrm>
            <a:off x="362372" y="1919947"/>
            <a:ext cx="6727197" cy="1310141"/>
            <a:chOff x="90053" y="79765"/>
            <a:chExt cx="7025883" cy="1474313"/>
          </a:xfrm>
          <a:solidFill>
            <a:srgbClr val="FF0066"/>
          </a:solidFill>
        </p:grpSpPr>
        <p:sp>
          <p:nvSpPr>
            <p:cNvPr id="9" name="Abgerundetes Rechteck 8"/>
            <p:cNvSpPr/>
            <p:nvPr/>
          </p:nvSpPr>
          <p:spPr>
            <a:xfrm>
              <a:off x="90053" y="79765"/>
              <a:ext cx="7025883" cy="147431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0" name="Abgerundetes Rechteck 4"/>
            <p:cNvSpPr/>
            <p:nvPr/>
          </p:nvSpPr>
          <p:spPr>
            <a:xfrm>
              <a:off x="133234" y="122946"/>
              <a:ext cx="6939521" cy="13879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3300" kern="1200" dirty="0"/>
                <a:t>Qualifizierender Abschluss </a:t>
              </a:r>
            </a:p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3300" kern="1200" dirty="0"/>
                <a:t>der Mittelschule („Quali“)</a:t>
              </a:r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2344699" y="3310807"/>
            <a:ext cx="7367954" cy="1698646"/>
            <a:chOff x="1006125" y="1823532"/>
            <a:chExt cx="7367954" cy="1698646"/>
          </a:xfrm>
          <a:solidFill>
            <a:srgbClr val="92D050"/>
          </a:solidFill>
        </p:grpSpPr>
        <p:sp>
          <p:nvSpPr>
            <p:cNvPr id="12" name="Abgerundetes Rechteck 11"/>
            <p:cNvSpPr/>
            <p:nvPr/>
          </p:nvSpPr>
          <p:spPr>
            <a:xfrm>
              <a:off x="1006125" y="1823532"/>
              <a:ext cx="7367954" cy="169864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3" name="Abgerundetes Rechteck 4"/>
            <p:cNvSpPr/>
            <p:nvPr/>
          </p:nvSpPr>
          <p:spPr>
            <a:xfrm>
              <a:off x="1055877" y="1873284"/>
              <a:ext cx="7268450" cy="159914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3300" kern="1200" dirty="0"/>
                <a:t>Mittlerer Schulabschluss </a:t>
              </a:r>
            </a:p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3300" kern="1200" dirty="0"/>
                <a:t>der Mittelschule (MSA)</a:t>
              </a: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7130914" y="1906184"/>
            <a:ext cx="4027393" cy="1323903"/>
            <a:chOff x="7292808" y="119704"/>
            <a:chExt cx="3104360" cy="1985611"/>
          </a:xfrm>
          <a:solidFill>
            <a:srgbClr val="FF0000"/>
          </a:solidFill>
        </p:grpSpPr>
        <p:sp>
          <p:nvSpPr>
            <p:cNvPr id="15" name="Abgerundetes Rechteck 14"/>
            <p:cNvSpPr/>
            <p:nvPr/>
          </p:nvSpPr>
          <p:spPr>
            <a:xfrm>
              <a:off x="7292808" y="119704"/>
              <a:ext cx="3104360" cy="198561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6" name="Abgerundetes Rechteck 4"/>
            <p:cNvSpPr/>
            <p:nvPr/>
          </p:nvSpPr>
          <p:spPr>
            <a:xfrm>
              <a:off x="7350965" y="177862"/>
              <a:ext cx="2988046" cy="18692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800" kern="1200" dirty="0"/>
                <a:t>erfolgreicher Abschluss der Mittelschule</a:t>
              </a:r>
            </a:p>
          </p:txBody>
        </p:sp>
      </p:grpSp>
      <p:sp>
        <p:nvSpPr>
          <p:cNvPr id="17" name="Abgerundetes Rechteck 4"/>
          <p:cNvSpPr/>
          <p:nvPr/>
        </p:nvSpPr>
        <p:spPr bwMode="auto">
          <a:xfrm>
            <a:off x="403717" y="5050407"/>
            <a:ext cx="10754590" cy="137953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200" tIns="76200" rIns="76200" bIns="76200" spcCol="1270" anchor="ctr"/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„</a:t>
            </a:r>
            <a:r>
              <a:rPr kumimoji="0" lang="de-DE" sz="24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Quabi</a:t>
            </a:r>
            <a:r>
              <a:rPr kumimoji="0" lang="de-DE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 – mittlerer Schulabschluss, von der Mittelschule ausgestellt: </a:t>
            </a:r>
          </a:p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sym typeface="Wingdings" panose="05000000000000000000" pitchFamily="2" charset="2"/>
              </a:rPr>
              <a:t> „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sym typeface="Wingdings" panose="05000000000000000000" pitchFamily="2" charset="2"/>
              </a:rPr>
              <a:t>Quali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sym typeface="Wingdings" panose="05000000000000000000" pitchFamily="2" charset="2"/>
              </a:rPr>
              <a:t>“ + überdurchschnittliche</a:t>
            </a:r>
            <a:r>
              <a:rPr lang="de-DE" sz="2400" dirty="0">
                <a:solidFill>
                  <a:prstClr val="black"/>
                </a:solidFill>
                <a:latin typeface="Century Gothic" panose="020B0502020202020204"/>
                <a:sym typeface="Wingdings" panose="05000000000000000000" pitchFamily="2" charset="2"/>
              </a:rPr>
              <a:t>r Berufsabschluss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sym typeface="Wingdings" panose="05000000000000000000" pitchFamily="2" charset="2"/>
              </a:rPr>
              <a:t>+ mind. „ausreichende“ Englischkenntnisse 9. Klasse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758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556" y="320675"/>
            <a:ext cx="6548252" cy="1325563"/>
          </a:xfrm>
        </p:spPr>
        <p:txBody>
          <a:bodyPr>
            <a:normAutofit/>
          </a:bodyPr>
          <a:lstStyle/>
          <a:p>
            <a:r>
              <a:rPr lang="de-DE" sz="3600" b="1" dirty="0"/>
              <a:t>Wir führen zielstrebig zum Beruf… 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BFFF9-083F-4342-A225-CCC7A08B9D2C}" type="datetime1">
              <a:rPr lang="de-DE" smtClean="0"/>
              <a:t>24.01.2024</a:t>
            </a:fld>
            <a:endParaRPr lang="de-DE"/>
          </a:p>
        </p:txBody>
      </p:sp>
      <p:pic>
        <p:nvPicPr>
          <p:cNvPr id="5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19" b="34240"/>
          <a:stretch/>
        </p:blipFill>
        <p:spPr>
          <a:xfrm>
            <a:off x="9712653" y="230188"/>
            <a:ext cx="2189128" cy="985111"/>
          </a:xfrm>
          <a:prstGeom prst="rect">
            <a:avLst/>
          </a:prstGeom>
        </p:spPr>
      </p:pic>
      <p:sp>
        <p:nvSpPr>
          <p:cNvPr id="6" name="Rectangle 2" descr="Horizontale Steine"/>
          <p:cNvSpPr>
            <a:spLocks noChangeArrowheads="1"/>
          </p:cNvSpPr>
          <p:nvPr/>
        </p:nvSpPr>
        <p:spPr bwMode="auto">
          <a:xfrm>
            <a:off x="1082675" y="5319713"/>
            <a:ext cx="10127631" cy="887412"/>
          </a:xfrm>
          <a:prstGeom prst="rect">
            <a:avLst/>
          </a:prstGeom>
          <a:pattFill prst="horzBrick">
            <a:fgClr>
              <a:srgbClr val="C0C0C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600"/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2714"/>
              </p:ext>
            </p:extLst>
          </p:nvPr>
        </p:nvGraphicFramePr>
        <p:xfrm>
          <a:off x="1111762" y="4257675"/>
          <a:ext cx="10098542" cy="855663"/>
        </p:xfrm>
        <a:graphic>
          <a:graphicData uri="http://schemas.openxmlformats.org/drawingml/2006/table">
            <a:tbl>
              <a:tblPr/>
              <a:tblGrid>
                <a:gridCol w="3367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2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7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5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Erfolgreicher Abschluss der Mittelschule</a:t>
                      </a:r>
                    </a:p>
                  </a:txBody>
                  <a:tcPr marT="45737" marB="4573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Qualifizierender Abschluss der Mittelschule 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Mittlerer Schulabschluss an der Mittelschule M10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082670" y="2907947"/>
            <a:ext cx="10127631" cy="463550"/>
          </a:xfrm>
          <a:prstGeom prst="rect">
            <a:avLst/>
          </a:prstGeom>
          <a:solidFill>
            <a:srgbClr val="99CC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b="1" dirty="0">
                <a:solidFill>
                  <a:schemeClr val="bg1"/>
                </a:solidFill>
              </a:rPr>
              <a:t>Duale Ausbildung in Berufsschule / Betrieb</a:t>
            </a:r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 flipV="1">
            <a:off x="2938896" y="3486396"/>
            <a:ext cx="0" cy="622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 flipH="1" flipV="1">
            <a:off x="6186053" y="3486396"/>
            <a:ext cx="0" cy="612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 flipH="1" flipV="1">
            <a:off x="9502999" y="3486396"/>
            <a:ext cx="9696" cy="5984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3411682" y="1721632"/>
            <a:ext cx="5871020" cy="46355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b="1" dirty="0">
                <a:solidFill>
                  <a:schemeClr val="bg1"/>
                </a:solidFill>
              </a:rPr>
              <a:t>Fachoberschule (FOS) / Gymnasium </a:t>
            </a: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 flipH="1" flipV="1">
            <a:off x="6186053" y="2260577"/>
            <a:ext cx="0" cy="4984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2341922" y="5355490"/>
            <a:ext cx="76882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/>
              <a:t>… und legen den Grundstein für </a:t>
            </a:r>
            <a:br>
              <a:rPr lang="de-DE" altLang="de-DE" sz="2400" b="1" dirty="0"/>
            </a:br>
            <a:r>
              <a:rPr lang="de-DE" altLang="de-DE" sz="2400" b="1" dirty="0"/>
              <a:t>lebenslanges Lernen und Weiterbildung</a:t>
            </a:r>
          </a:p>
        </p:txBody>
      </p:sp>
    </p:spTree>
    <p:extLst>
      <p:ext uri="{BB962C8B-B14F-4D97-AF65-F5344CB8AC3E}">
        <p14:creationId xmlns:p14="http://schemas.microsoft.com/office/powerpoint/2010/main" val="3326550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b="1" dirty="0"/>
              <a:t>Besonderheiten der Erich Kästner-Mittelschule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81400" y="1325563"/>
            <a:ext cx="7772399" cy="485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/>
              <a:t>vielfältige Arbeitsgemeinschaften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/>
              <a:t>Schulgarten-AG </a:t>
            </a:r>
          </a:p>
          <a:p>
            <a:pPr marL="457200" lvl="1" indent="0">
              <a:buNone/>
            </a:pPr>
            <a:endParaRPr lang="de-DE" dirty="0"/>
          </a:p>
          <a:p>
            <a:pPr lvl="1"/>
            <a:r>
              <a:rPr lang="de-DE" dirty="0"/>
              <a:t>Schulsanitätsdienst-AG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Spiele-AG</a:t>
            </a:r>
          </a:p>
          <a:p>
            <a:pPr marL="457200" lvl="1" indent="0">
              <a:buNone/>
            </a:pPr>
            <a:endParaRPr lang="de-DE" dirty="0"/>
          </a:p>
          <a:p>
            <a:pPr lvl="1"/>
            <a:r>
              <a:rPr lang="de-DE" dirty="0"/>
              <a:t>Rennrad-AG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…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BFFF9-083F-4342-A225-CCC7A08B9D2C}" type="datetime1">
              <a:rPr lang="de-DE" smtClean="0"/>
              <a:t>24.01.2024</a:t>
            </a:fld>
            <a:endParaRPr lang="de-DE"/>
          </a:p>
        </p:txBody>
      </p:sp>
      <p:pic>
        <p:nvPicPr>
          <p:cNvPr id="5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19" b="34240"/>
          <a:stretch/>
        </p:blipFill>
        <p:spPr>
          <a:xfrm>
            <a:off x="10002872" y="97928"/>
            <a:ext cx="2189128" cy="985111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0DF9819-36AD-0243-879A-62A5E9B30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0" y="1325562"/>
            <a:ext cx="3328790" cy="249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20C3485C-5D0F-9B4A-9564-F202BA472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624" y="3008336"/>
            <a:ext cx="4075116" cy="31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310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38EAE2-3A2C-BE47-B66E-D2CA1315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74" y="507765"/>
            <a:ext cx="9774677" cy="1138473"/>
          </a:xfrm>
        </p:spPr>
        <p:txBody>
          <a:bodyPr>
            <a:noAutofit/>
          </a:bodyPr>
          <a:lstStyle/>
          <a:p>
            <a:r>
              <a:rPr lang="de-DE" sz="3600" b="1" dirty="0"/>
              <a:t>Besonderheiten der Erich Kästner-Mittelschule</a:t>
            </a:r>
            <a:r>
              <a:rPr lang="de-DE" sz="3600" dirty="0"/>
              <a:t> </a:t>
            </a:r>
            <a:br>
              <a:rPr lang="de-DE" sz="3600" dirty="0"/>
            </a:br>
            <a:br>
              <a:rPr lang="de-DE" sz="3600" dirty="0"/>
            </a:br>
            <a:r>
              <a:rPr lang="de-DE" sz="3600" b="1" u="sng" dirty="0"/>
              <a:t>Band-Klasse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3407D5-F796-B948-BAF9-6E2F69B70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6074"/>
            <a:ext cx="10515600" cy="4415063"/>
          </a:xfrm>
        </p:spPr>
        <p:txBody>
          <a:bodyPr>
            <a:normAutofit/>
          </a:bodyPr>
          <a:lstStyle/>
          <a:p>
            <a:r>
              <a:rPr lang="de-DE" dirty="0"/>
              <a:t>Kooperation mit der Musikschule Dreiklang</a:t>
            </a:r>
          </a:p>
          <a:p>
            <a:pPr marL="0" indent="0">
              <a:buNone/>
            </a:pPr>
            <a:r>
              <a:rPr lang="de-DE" dirty="0"/>
              <a:t> </a:t>
            </a:r>
          </a:p>
          <a:p>
            <a:r>
              <a:rPr lang="de-DE" dirty="0"/>
              <a:t>jedes Kind soll ein Musikinstrument lernen</a:t>
            </a:r>
          </a:p>
          <a:p>
            <a:pPr marL="0" indent="0">
              <a:buNone/>
            </a:pP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sz="2200" dirty="0"/>
              <a:t>   </a:t>
            </a:r>
            <a:r>
              <a:rPr lang="de-DE" sz="2200" dirty="0">
                <a:sym typeface="Wingdings" pitchFamily="2" charset="2"/>
              </a:rPr>
              <a:t></a:t>
            </a:r>
            <a:r>
              <a:rPr lang="de-DE" dirty="0">
                <a:sym typeface="Wingdings" pitchFamily="2" charset="2"/>
              </a:rPr>
              <a:t> a</a:t>
            </a:r>
            <a:r>
              <a:rPr lang="de-DE" dirty="0"/>
              <a:t>ngeboten werden:</a:t>
            </a:r>
          </a:p>
          <a:p>
            <a:pPr lvl="2"/>
            <a:r>
              <a:rPr lang="de-DE" dirty="0"/>
              <a:t>Gitarre</a:t>
            </a:r>
          </a:p>
          <a:p>
            <a:pPr lvl="2"/>
            <a:r>
              <a:rPr lang="de-DE" dirty="0"/>
              <a:t>Bass</a:t>
            </a:r>
          </a:p>
          <a:p>
            <a:pPr lvl="2"/>
            <a:r>
              <a:rPr lang="de-DE" dirty="0" err="1"/>
              <a:t>Keaboard</a:t>
            </a:r>
            <a:r>
              <a:rPr lang="de-DE" dirty="0"/>
              <a:t>/Klavier	</a:t>
            </a:r>
          </a:p>
          <a:p>
            <a:pPr lvl="2"/>
            <a:r>
              <a:rPr lang="de-DE" dirty="0"/>
              <a:t>Schlagzeug 			</a:t>
            </a:r>
          </a:p>
          <a:p>
            <a:pPr lvl="2"/>
            <a:r>
              <a:rPr lang="de-DE" sz="2000" dirty="0"/>
              <a:t>Gesang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B6F96C-82B3-5045-AD69-823B2354C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BFFF9-083F-4342-A225-CCC7A08B9D2C}" type="datetime1">
              <a:rPr lang="de-DE" smtClean="0"/>
              <a:t>24.01.2024</a:t>
            </a:fld>
            <a:endParaRPr lang="de-DE" dirty="0"/>
          </a:p>
        </p:txBody>
      </p:sp>
      <p:pic>
        <p:nvPicPr>
          <p:cNvPr id="5" name="Inhaltsplatzhalter 3">
            <a:extLst>
              <a:ext uri="{FF2B5EF4-FFF2-40B4-BE49-F238E27FC236}">
                <a16:creationId xmlns:a16="http://schemas.microsoft.com/office/drawing/2014/main" id="{E5B84104-B748-CC41-8E71-493C56BA6C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19" b="34240"/>
          <a:stretch/>
        </p:blipFill>
        <p:spPr>
          <a:xfrm>
            <a:off x="9662068" y="97928"/>
            <a:ext cx="2529931" cy="113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9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B98E7-1AAC-1740-A91A-9619EE4D3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0120"/>
            <a:ext cx="10515600" cy="5396230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Instrumental- und Gesangunterricht wird in zwei zusätzlichen Unterrichtsstunden angeboten (Kleingruppenunterricht) </a:t>
            </a:r>
          </a:p>
          <a:p>
            <a:endParaRPr lang="de-DE" dirty="0"/>
          </a:p>
          <a:p>
            <a:r>
              <a:rPr lang="de-DE" dirty="0"/>
              <a:t>zusätzlicher Ensembleunterricht (zwei Unterrichtsstunden) </a:t>
            </a:r>
          </a:p>
          <a:p>
            <a:endParaRPr lang="de-DE" dirty="0"/>
          </a:p>
          <a:p>
            <a:pPr lvl="1">
              <a:buFont typeface="Wingdings" pitchFamily="2" charset="2"/>
              <a:buChar char="Ø"/>
            </a:pPr>
            <a:r>
              <a:rPr lang="de-DE" dirty="0">
                <a:sym typeface="Wingdings" pitchFamily="2" charset="2"/>
              </a:rPr>
              <a:t>	Individual- und Ensembleunterricht ist </a:t>
            </a:r>
            <a:r>
              <a:rPr lang="de-DE" b="1" u="sng" dirty="0">
                <a:sym typeface="Wingdings" pitchFamily="2" charset="2"/>
              </a:rPr>
              <a:t>kostenlos</a:t>
            </a:r>
            <a:r>
              <a:rPr lang="de-DE" dirty="0">
                <a:sym typeface="Wingdings" pitchFamily="2" charset="2"/>
              </a:rPr>
              <a:t>	</a:t>
            </a:r>
          </a:p>
          <a:p>
            <a:pPr lvl="1">
              <a:buFont typeface="Wingdings" pitchFamily="2" charset="2"/>
              <a:buChar char="Ø"/>
            </a:pPr>
            <a:endParaRPr lang="de-DE" dirty="0">
              <a:sym typeface="Wingdings" pitchFamily="2" charset="2"/>
            </a:endParaRPr>
          </a:p>
          <a:p>
            <a:pPr lvl="1">
              <a:buFont typeface="Wingdings" pitchFamily="2" charset="2"/>
              <a:buChar char="Ø"/>
            </a:pPr>
            <a:r>
              <a:rPr lang="de-DE" dirty="0">
                <a:sym typeface="Wingdings" pitchFamily="2" charset="2"/>
              </a:rPr>
              <a:t>   notwendige Musikinstrumente werden von der Schule gestellt</a:t>
            </a:r>
          </a:p>
          <a:p>
            <a:pPr marL="457200" lvl="1" indent="0">
              <a:buNone/>
            </a:pPr>
            <a:endParaRPr lang="de-DE" dirty="0">
              <a:sym typeface="Wingdings" pitchFamily="2" charset="2"/>
            </a:endParaRPr>
          </a:p>
          <a:p>
            <a:r>
              <a:rPr lang="de-DE" dirty="0">
                <a:sym typeface="Wingdings" pitchFamily="2" charset="2"/>
              </a:rPr>
              <a:t>Musikunterricht wird um eine Stunde erweitert (von 2 Std. auf 3 Std.)</a:t>
            </a:r>
          </a:p>
          <a:p>
            <a:endParaRPr lang="de-DE" dirty="0">
              <a:sym typeface="Wingdings" pitchFamily="2" charset="2"/>
            </a:endParaRPr>
          </a:p>
          <a:p>
            <a:r>
              <a:rPr lang="de-DE" dirty="0"/>
              <a:t>Bandklasse wird nur in Kombination mit der Ganztagesklasse angeboten (5aG)</a:t>
            </a:r>
          </a:p>
          <a:p>
            <a:endParaRPr lang="de-DE" dirty="0">
              <a:sym typeface="Wingdings" pitchFamily="2" charset="2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7C574C-B8E7-2645-B3E8-7B0666A4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BFFF9-083F-4342-A225-CCC7A08B9D2C}" type="datetime1">
              <a:rPr lang="de-DE" smtClean="0"/>
              <a:t>24.01.2024</a:t>
            </a:fld>
            <a:endParaRPr lang="de-DE"/>
          </a:p>
        </p:txBody>
      </p:sp>
      <p:pic>
        <p:nvPicPr>
          <p:cNvPr id="5" name="Inhaltsplatzhalter 3">
            <a:extLst>
              <a:ext uri="{FF2B5EF4-FFF2-40B4-BE49-F238E27FC236}">
                <a16:creationId xmlns:a16="http://schemas.microsoft.com/office/drawing/2014/main" id="{37815F4E-20C9-444B-B2C7-7226507BC9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19" b="34240"/>
          <a:stretch/>
        </p:blipFill>
        <p:spPr>
          <a:xfrm>
            <a:off x="10218420" y="72006"/>
            <a:ext cx="1973580" cy="88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01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C8DEE9-9A3D-E644-AE8C-D3E71F022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9637"/>
            <a:ext cx="10515600" cy="653791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de-DE" b="1" dirty="0"/>
            </a:br>
            <a:br>
              <a:rPr lang="de-DE" b="1" dirty="0"/>
            </a:br>
            <a:br>
              <a:rPr lang="de-DE" b="1" dirty="0"/>
            </a:br>
            <a:br>
              <a:rPr lang="de-DE" b="1" dirty="0"/>
            </a:br>
            <a:r>
              <a:rPr lang="de-DE" b="1" dirty="0"/>
              <a:t>Besonderheiten der Erich Kästner-Mittelschule</a:t>
            </a:r>
            <a:br>
              <a:rPr lang="de-DE" b="1" dirty="0"/>
            </a:br>
            <a:r>
              <a:rPr lang="de-DE" dirty="0"/>
              <a:t> 	</a:t>
            </a:r>
            <a:br>
              <a:rPr lang="de-DE" dirty="0"/>
            </a:br>
            <a:r>
              <a:rPr lang="de-DE" sz="2700" dirty="0">
                <a:latin typeface="+mn-lt"/>
              </a:rPr>
              <a:t>- Schule im Aufbruch / </a:t>
            </a:r>
            <a:r>
              <a:rPr lang="de-DE" sz="2700" dirty="0" err="1">
                <a:latin typeface="+mn-lt"/>
              </a:rPr>
              <a:t>FreiDay</a:t>
            </a:r>
            <a:br>
              <a:rPr lang="de-DE" sz="2700" dirty="0">
                <a:latin typeface="+mn-lt"/>
              </a:rPr>
            </a:br>
            <a:r>
              <a:rPr lang="de-DE" sz="2700" dirty="0">
                <a:latin typeface="+mn-lt"/>
              </a:rPr>
              <a:t>- Digitale Schule der Zukunft</a:t>
            </a:r>
            <a:br>
              <a:rPr lang="de-DE" sz="2700" dirty="0">
                <a:latin typeface="+mn-lt"/>
              </a:rPr>
            </a:br>
            <a:r>
              <a:rPr lang="de-DE" sz="2700" dirty="0">
                <a:latin typeface="+mn-lt"/>
              </a:rPr>
              <a:t>- Digitale Ausstattung</a:t>
            </a:r>
            <a:br>
              <a:rPr lang="de-DE" sz="2700" dirty="0">
                <a:latin typeface="+mn-lt"/>
              </a:rPr>
            </a:br>
            <a:r>
              <a:rPr lang="de-DE" sz="2700" dirty="0">
                <a:latin typeface="+mn-lt"/>
              </a:rPr>
              <a:t>- </a:t>
            </a:r>
            <a:r>
              <a:rPr lang="de-DE" sz="2700" dirty="0" err="1">
                <a:latin typeface="+mn-lt"/>
              </a:rPr>
              <a:t>XRXplorerSchool</a:t>
            </a:r>
            <a:br>
              <a:rPr lang="de-DE" sz="2700" dirty="0">
                <a:latin typeface="+mn-lt"/>
              </a:rPr>
            </a:br>
            <a:r>
              <a:rPr lang="de-DE" sz="2700" dirty="0">
                <a:latin typeface="+mn-lt"/>
              </a:rPr>
              <a:t>- Maker Space</a:t>
            </a:r>
            <a:br>
              <a:rPr lang="de-DE" sz="2700" dirty="0">
                <a:latin typeface="+mn-lt"/>
              </a:rPr>
            </a:br>
            <a:r>
              <a:rPr lang="de-DE" sz="2700" dirty="0">
                <a:latin typeface="+mn-lt"/>
              </a:rPr>
              <a:t>- Informatik/Tastschreiben</a:t>
            </a:r>
            <a:br>
              <a:rPr lang="de-DE" sz="2700" dirty="0">
                <a:latin typeface="+mn-lt"/>
              </a:rPr>
            </a:br>
            <a:r>
              <a:rPr lang="de-DE" sz="2700" dirty="0">
                <a:latin typeface="+mn-lt"/>
              </a:rPr>
              <a:t>- Tonstudio</a:t>
            </a:r>
            <a:br>
              <a:rPr lang="de-DE" sz="2700" dirty="0">
                <a:latin typeface="+mn-lt"/>
              </a:rPr>
            </a:br>
            <a:r>
              <a:rPr lang="de-DE" sz="2700">
                <a:latin typeface="+mn-lt"/>
              </a:rPr>
              <a:t>- Schulgarten</a:t>
            </a:r>
            <a:br>
              <a:rPr lang="de-DE" sz="3100" dirty="0"/>
            </a:br>
            <a:br>
              <a:rPr lang="de-DE" sz="3100" dirty="0"/>
            </a:br>
            <a:br>
              <a:rPr lang="de-DE" b="1" u="sng" dirty="0"/>
            </a:br>
            <a:br>
              <a:rPr lang="de-DE" b="1" u="sng" dirty="0"/>
            </a:br>
            <a:br>
              <a:rPr lang="de-DE" dirty="0"/>
            </a:br>
            <a:r>
              <a:rPr lang="de-DE" dirty="0">
                <a:sym typeface="Wingdings" pitchFamily="2" charset="2"/>
              </a:rPr>
              <a:t>	</a:t>
            </a:r>
            <a:br>
              <a:rPr lang="de-DE" dirty="0">
                <a:sym typeface="Wingdings" pitchFamily="2" charset="2"/>
              </a:rPr>
            </a:b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E219AA-3025-514C-A652-3D111563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BFFF9-083F-4342-A225-CCC7A08B9D2C}" type="datetime1">
              <a:rPr lang="de-DE" smtClean="0"/>
              <a:t>24.01.2024</a:t>
            </a:fld>
            <a:endParaRPr lang="de-DE"/>
          </a:p>
        </p:txBody>
      </p:sp>
      <p:pic>
        <p:nvPicPr>
          <p:cNvPr id="6" name="Inhaltsplatzhalter 3">
            <a:extLst>
              <a:ext uri="{FF2B5EF4-FFF2-40B4-BE49-F238E27FC236}">
                <a16:creationId xmlns:a16="http://schemas.microsoft.com/office/drawing/2014/main" id="{5FD9AFED-C05E-FC4F-B3ED-4205C08942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19" b="34240"/>
          <a:stretch/>
        </p:blipFill>
        <p:spPr>
          <a:xfrm>
            <a:off x="9662068" y="97928"/>
            <a:ext cx="2529931" cy="113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11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Einige Gedanken vorweg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4. Klasse ist ein herausforderndes Schuljahr (viele Proben, hoher Druck, hoher Fokus auf Übertritt zu GY, RS)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Mittelschule: gute Chancen für Spätentwickler, weniger Druck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Hilfe zur Berufsfindung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Mittelschule bietet Bedingungen, die es an anderen Schulen nicht gibt</a:t>
            </a:r>
          </a:p>
        </p:txBody>
      </p:sp>
      <p:pic>
        <p:nvPicPr>
          <p:cNvPr id="4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19" b="34240"/>
          <a:stretch/>
        </p:blipFill>
        <p:spPr>
          <a:xfrm>
            <a:off x="9738290" y="194208"/>
            <a:ext cx="2189128" cy="985111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7466-5526-4ADC-A397-D8E5AA8190ED}" type="datetime1">
              <a:rPr lang="de-DE" smtClean="0"/>
              <a:t>24.01.2024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2400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DB5CEC-FB04-7145-BEE3-1C75C60CD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Zeit für Fragen</a:t>
            </a:r>
          </a:p>
        </p:txBody>
      </p:sp>
      <p:pic>
        <p:nvPicPr>
          <p:cNvPr id="7" name="Inhaltsplatzhalter 6" descr="Fragen">
            <a:extLst>
              <a:ext uri="{FF2B5EF4-FFF2-40B4-BE49-F238E27FC236}">
                <a16:creationId xmlns:a16="http://schemas.microsoft.com/office/drawing/2014/main" id="{7CB47424-0D2B-B642-B27A-40AD3588F2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69408" y="2404142"/>
            <a:ext cx="3688080" cy="3688080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AFA33A-5672-3E4A-85D4-2D21AA026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BFFF9-083F-4342-A225-CCC7A08B9D2C}" type="datetime1">
              <a:rPr lang="de-DE" smtClean="0"/>
              <a:t>24.01.2024</a:t>
            </a:fld>
            <a:endParaRPr lang="de-DE"/>
          </a:p>
        </p:txBody>
      </p:sp>
      <p:pic>
        <p:nvPicPr>
          <p:cNvPr id="5" name="Inhaltsplatzhalter 3">
            <a:extLst>
              <a:ext uri="{FF2B5EF4-FFF2-40B4-BE49-F238E27FC236}">
                <a16:creationId xmlns:a16="http://schemas.microsoft.com/office/drawing/2014/main" id="{31CF6095-D925-1E48-A718-1551F53559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19" b="34240"/>
          <a:stretch/>
        </p:blipFill>
        <p:spPr>
          <a:xfrm>
            <a:off x="9712653" y="230188"/>
            <a:ext cx="2189128" cy="98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00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		</a:t>
            </a:r>
            <a:r>
              <a:rPr lang="de-DE" b="1" dirty="0"/>
              <a:t>Die Mittelschule ist das Gütesiegel für   		ein umfassendes Bildungsangebot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19" b="34240"/>
          <a:stretch/>
        </p:blipFill>
        <p:spPr>
          <a:xfrm>
            <a:off x="128454" y="251211"/>
            <a:ext cx="2347316" cy="1056296"/>
          </a:xfrm>
        </p:spPr>
      </p:pic>
      <p:sp>
        <p:nvSpPr>
          <p:cNvPr id="5" name="Abgerundetes Rechteck 4"/>
          <p:cNvSpPr/>
          <p:nvPr/>
        </p:nvSpPr>
        <p:spPr bwMode="auto">
          <a:xfrm>
            <a:off x="656639" y="5458819"/>
            <a:ext cx="5277072" cy="938221"/>
          </a:xfrm>
          <a:prstGeom prst="roundRect">
            <a:avLst/>
          </a:prstGeom>
          <a:solidFill>
            <a:srgbClr val="A8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de-D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Individuelle Förderung</a:t>
            </a:r>
          </a:p>
        </p:txBody>
      </p:sp>
      <p:sp>
        <p:nvSpPr>
          <p:cNvPr id="6" name="Abgerundetes Rechteck 5"/>
          <p:cNvSpPr/>
          <p:nvPr/>
        </p:nvSpPr>
        <p:spPr bwMode="auto">
          <a:xfrm>
            <a:off x="656639" y="4437566"/>
            <a:ext cx="10406368" cy="938221"/>
          </a:xfrm>
          <a:prstGeom prst="roundRect">
            <a:avLst/>
          </a:prstGeom>
          <a:solidFill>
            <a:srgbClr val="99CC00">
              <a:alpha val="88627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de-D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Berufsorientierung</a:t>
            </a: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656639" y="3437729"/>
            <a:ext cx="3110227" cy="938220"/>
          </a:xfrm>
          <a:prstGeom prst="roundRect">
            <a:avLst/>
          </a:prstGeom>
          <a:solidFill>
            <a:schemeClr val="accent1">
              <a:lumMod val="50000"/>
              <a:alpha val="58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de-D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Technik</a:t>
            </a: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3822551" y="3414781"/>
            <a:ext cx="4138162" cy="940163"/>
          </a:xfrm>
          <a:prstGeom prst="roundRect">
            <a:avLst/>
          </a:prstGeom>
          <a:solidFill>
            <a:srgbClr val="339966">
              <a:alpha val="72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de-DE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Wirtschaft bzw.</a:t>
            </a:r>
          </a:p>
          <a:p>
            <a:pPr algn="ctr" eaLnBrk="1" hangingPunct="1">
              <a:defRPr/>
            </a:pPr>
            <a:r>
              <a:rPr lang="de-DE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Wirtschaft und Kommunikation </a:t>
            </a:r>
          </a:p>
        </p:txBody>
      </p:sp>
      <p:sp>
        <p:nvSpPr>
          <p:cNvPr id="9" name="Abgerundetes Rechteck 8"/>
          <p:cNvSpPr/>
          <p:nvPr/>
        </p:nvSpPr>
        <p:spPr bwMode="auto">
          <a:xfrm>
            <a:off x="656640" y="2224559"/>
            <a:ext cx="3406810" cy="1114987"/>
          </a:xfrm>
          <a:prstGeom prst="roundRect">
            <a:avLst/>
          </a:prstGeom>
          <a:solidFill>
            <a:srgbClr val="FF0066">
              <a:alpha val="77255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de-D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Erfolgreicher </a:t>
            </a:r>
          </a:p>
          <a:p>
            <a:pPr algn="ctr" eaLnBrk="1" hangingPunct="1">
              <a:defRPr/>
            </a:pPr>
            <a:r>
              <a:rPr lang="de-D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Abschluss der </a:t>
            </a:r>
          </a:p>
          <a:p>
            <a:pPr algn="ctr" eaLnBrk="1" hangingPunct="1">
              <a:defRPr/>
            </a:pPr>
            <a:r>
              <a:rPr lang="de-D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Mittelschule</a:t>
            </a:r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4176002" y="2241656"/>
            <a:ext cx="3515417" cy="1093620"/>
          </a:xfrm>
          <a:prstGeom prst="roundRect">
            <a:avLst/>
          </a:prstGeom>
          <a:solidFill>
            <a:srgbClr val="FF0066">
              <a:alpha val="78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de-D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Qualifizierender </a:t>
            </a:r>
          </a:p>
          <a:p>
            <a:pPr algn="ctr" eaLnBrk="1" hangingPunct="1">
              <a:defRPr/>
            </a:pPr>
            <a:r>
              <a:rPr lang="de-D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Abschluss der</a:t>
            </a:r>
          </a:p>
          <a:p>
            <a:pPr algn="ctr" eaLnBrk="1" hangingPunct="1">
              <a:defRPr/>
            </a:pPr>
            <a:r>
              <a:rPr lang="de-D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Mittelschule</a:t>
            </a:r>
          </a:p>
        </p:txBody>
      </p:sp>
      <p:sp>
        <p:nvSpPr>
          <p:cNvPr id="12" name="Abgerundetes Rechteck 11"/>
          <p:cNvSpPr/>
          <p:nvPr/>
        </p:nvSpPr>
        <p:spPr bwMode="auto">
          <a:xfrm>
            <a:off x="7782128" y="2218977"/>
            <a:ext cx="3280879" cy="1093620"/>
          </a:xfrm>
          <a:prstGeom prst="roundRect">
            <a:avLst/>
          </a:prstGeom>
          <a:solidFill>
            <a:srgbClr val="FF0066">
              <a:alpha val="78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de-D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Mittlerer </a:t>
            </a:r>
          </a:p>
          <a:p>
            <a:pPr algn="ctr" eaLnBrk="1" hangingPunct="1">
              <a:defRPr/>
            </a:pPr>
            <a:r>
              <a:rPr lang="de-D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Schulabschluss</a:t>
            </a:r>
          </a:p>
        </p:txBody>
      </p:sp>
      <p:sp>
        <p:nvSpPr>
          <p:cNvPr id="13" name="Abgerundetes Rechteck 12"/>
          <p:cNvSpPr/>
          <p:nvPr/>
        </p:nvSpPr>
        <p:spPr bwMode="auto">
          <a:xfrm>
            <a:off x="8016398" y="3409357"/>
            <a:ext cx="3046609" cy="938220"/>
          </a:xfrm>
          <a:prstGeom prst="roundRect">
            <a:avLst/>
          </a:prstGeom>
          <a:solidFill>
            <a:srgbClr val="339966">
              <a:alpha val="74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de-DE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Soziales bzw.</a:t>
            </a:r>
          </a:p>
          <a:p>
            <a:pPr algn="ctr" eaLnBrk="1" hangingPunct="1">
              <a:defRPr/>
            </a:pPr>
            <a:r>
              <a:rPr lang="de-DE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Ernährung und Soziales</a:t>
            </a:r>
          </a:p>
        </p:txBody>
      </p:sp>
      <p:sp>
        <p:nvSpPr>
          <p:cNvPr id="14" name="Abgerundetes Rechteck 13"/>
          <p:cNvSpPr/>
          <p:nvPr/>
        </p:nvSpPr>
        <p:spPr bwMode="auto">
          <a:xfrm>
            <a:off x="6011693" y="5465776"/>
            <a:ext cx="5051313" cy="940163"/>
          </a:xfrm>
          <a:prstGeom prst="roundRect">
            <a:avLst/>
          </a:prstGeom>
          <a:solidFill>
            <a:srgbClr val="A8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de-D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Ganztagsschule</a:t>
            </a:r>
          </a:p>
        </p:txBody>
      </p:sp>
      <p:sp>
        <p:nvSpPr>
          <p:cNvPr id="15" name="Textfeld 2"/>
          <p:cNvSpPr txBox="1">
            <a:spLocks noChangeArrowheads="1"/>
          </p:cNvSpPr>
          <p:nvPr/>
        </p:nvSpPr>
        <p:spPr bwMode="auto">
          <a:xfrm>
            <a:off x="656639" y="1752092"/>
            <a:ext cx="38863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/>
              <a:t>Die Mittelschule bietet: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7F8F-DA9F-4840-8440-8ECF9F659EFB}" type="datetime1">
              <a:rPr lang="de-DE" smtClean="0"/>
              <a:t>24.01.2024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5199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9456" y="339488"/>
            <a:ext cx="10119141" cy="1121844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Was bietet die Erich Kästner-Mittelschule Ihren Kindern?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784691"/>
            <a:ext cx="10515600" cy="4511913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Klassenleiterprinzip</a:t>
            </a:r>
          </a:p>
          <a:p>
            <a:pPr lvl="1"/>
            <a:r>
              <a:rPr lang="de-DE" dirty="0"/>
              <a:t>Ansprechpartner und Vertrauenspersonen</a:t>
            </a:r>
          </a:p>
          <a:p>
            <a:endParaRPr lang="de-DE" dirty="0"/>
          </a:p>
          <a:p>
            <a:r>
              <a:rPr lang="de-DE" dirty="0"/>
              <a:t>Individuelle Fördermöglichkeiten in vergleichsweise kleinen Klassen </a:t>
            </a:r>
          </a:p>
          <a:p>
            <a:pPr lvl="1"/>
            <a:r>
              <a:rPr lang="de-DE" dirty="0"/>
              <a:t>Sozialpädagogische Fachkräfte &amp; Förderlehrkräfte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Ganztagesangebote</a:t>
            </a:r>
          </a:p>
          <a:p>
            <a:pPr lvl="1"/>
            <a:r>
              <a:rPr lang="de-DE" dirty="0"/>
              <a:t>Ganztagesklasse &amp; offene Ganztagesbetreuung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ausgeprägte Berufsorientierung ab der 7. Klasse</a:t>
            </a:r>
          </a:p>
          <a:p>
            <a:pPr lvl="1"/>
            <a:r>
              <a:rPr lang="de-DE" dirty="0"/>
              <a:t>Berufseinstiegsbegleitung &amp; Berufsorientierung</a:t>
            </a:r>
          </a:p>
          <a:p>
            <a:pPr lvl="1"/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19" b="34240"/>
          <a:stretch/>
        </p:blipFill>
        <p:spPr>
          <a:xfrm>
            <a:off x="10538597" y="178912"/>
            <a:ext cx="1653403" cy="744034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1619-9BAD-49BA-A595-117454FCE5D4}" type="datetime1">
              <a:rPr lang="de-DE" smtClean="0"/>
              <a:t>24.01.2024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0126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3981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b="1" dirty="0"/>
              <a:t>Klassenleiterprinzip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421421"/>
            <a:ext cx="10515600" cy="5022108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Klassenleiter/in als Vertrauensperson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Klassenleiter unterrichtet alle Kernfächer (D/M/E) in der Regel selbst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Entwicklung persönlicher und sozialer Kompetenzen (höfliche</a:t>
            </a:r>
          </a:p>
          <a:p>
            <a:pPr marL="0" indent="0">
              <a:buNone/>
            </a:pPr>
            <a:r>
              <a:rPr lang="de-DE" dirty="0"/>
              <a:t>   Umgangsformen, gegenseitige Rücksichtnahme, Teamfähigkeit)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dirty="0"/>
              <a:t>	</a:t>
            </a:r>
          </a:p>
          <a:p>
            <a:pPr marL="457200" lvl="1" indent="0">
              <a:buNone/>
            </a:pPr>
            <a:r>
              <a:rPr lang="de-DE" dirty="0"/>
              <a:t>			</a:t>
            </a:r>
          </a:p>
          <a:p>
            <a:pPr marL="457200" lvl="1" indent="0">
              <a:buNone/>
            </a:pPr>
            <a:r>
              <a:rPr lang="de-DE" dirty="0"/>
              <a:t>		</a:t>
            </a:r>
            <a:r>
              <a:rPr lang="de-DE" sz="3000" b="1" dirty="0"/>
              <a:t>Fokus auf individuelle Entwicklung der Kinder</a:t>
            </a:r>
          </a:p>
          <a:p>
            <a:pPr marL="457200" lvl="1" indent="0">
              <a:buNone/>
            </a:pPr>
            <a:endParaRPr lang="de-DE" dirty="0"/>
          </a:p>
        </p:txBody>
      </p:sp>
      <p:pic>
        <p:nvPicPr>
          <p:cNvPr id="4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19" b="34240"/>
          <a:stretch/>
        </p:blipFill>
        <p:spPr>
          <a:xfrm>
            <a:off x="9738290" y="194208"/>
            <a:ext cx="2189128" cy="985111"/>
          </a:xfrm>
          <a:prstGeom prst="rect">
            <a:avLst/>
          </a:prstGeom>
        </p:spPr>
      </p:pic>
      <p:sp>
        <p:nvSpPr>
          <p:cNvPr id="5" name="Pfeil nach rechts 4"/>
          <p:cNvSpPr/>
          <p:nvPr/>
        </p:nvSpPr>
        <p:spPr>
          <a:xfrm>
            <a:off x="1068937" y="5631678"/>
            <a:ext cx="1110954" cy="350378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A646-6E54-41E8-864D-B43C9A333ADA}" type="datetime1">
              <a:rPr lang="de-DE" smtClean="0"/>
              <a:t>24.01.2024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331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/>
              <a:t>Individuelle Fördermöglichkeiten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de-DE" sz="10400" dirty="0"/>
              <a:t>Klassenlehrkräfte unterrichten Kernthemen und Grundwissen in M/D/E (Einführung, Wiederholung, Festigung, Vertiefung)</a:t>
            </a:r>
          </a:p>
          <a:p>
            <a:endParaRPr lang="de-DE" sz="10400" dirty="0"/>
          </a:p>
          <a:p>
            <a:r>
              <a:rPr lang="de-DE" sz="10400" dirty="0"/>
              <a:t>Fachlehrkräfte unterrichten in Einzelfächern und im berufsorientierenden Zweig</a:t>
            </a:r>
          </a:p>
          <a:p>
            <a:pPr marL="0" indent="0">
              <a:buNone/>
            </a:pPr>
            <a:endParaRPr lang="de-DE" sz="10400" dirty="0"/>
          </a:p>
          <a:p>
            <a:r>
              <a:rPr lang="de-DE" sz="10400" dirty="0"/>
              <a:t>sozialpädagogische Fachkräfte unterstützen die Lehrkräfte und helfen den Schülerinnen und Schülern (Ganztag 5/6, Schulsozialarbeit, Projektarbeit)</a:t>
            </a:r>
          </a:p>
          <a:p>
            <a:pPr marL="0" indent="0">
              <a:buNone/>
            </a:pPr>
            <a:r>
              <a:rPr lang="de-DE" dirty="0"/>
              <a:t> </a:t>
            </a:r>
          </a:p>
          <a:p>
            <a:endParaRPr lang="de-DE" dirty="0"/>
          </a:p>
        </p:txBody>
      </p:sp>
      <p:pic>
        <p:nvPicPr>
          <p:cNvPr id="4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19" b="34240"/>
          <a:stretch/>
        </p:blipFill>
        <p:spPr>
          <a:xfrm>
            <a:off x="9627195" y="160025"/>
            <a:ext cx="2189128" cy="985111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C918-CFA9-44AD-B2BD-94A295B7A20D}" type="datetime1">
              <a:rPr lang="de-DE" smtClean="0"/>
              <a:t>24.01.2024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1318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		Ganztagesangebote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gebundene Ganztagsklasse in der 5./6. Klasse</a:t>
            </a:r>
          </a:p>
          <a:p>
            <a:pPr lvl="1"/>
            <a:r>
              <a:rPr lang="de-DE" dirty="0"/>
              <a:t>Unterrichtszeiten vorwiegend am Vormittag</a:t>
            </a:r>
          </a:p>
          <a:p>
            <a:pPr lvl="1"/>
            <a:r>
              <a:rPr lang="de-DE" dirty="0"/>
              <a:t>Förder- und Intensivierungsstunden </a:t>
            </a:r>
          </a:p>
          <a:p>
            <a:pPr lvl="1"/>
            <a:r>
              <a:rPr lang="de-DE" dirty="0"/>
              <a:t>Freizeitangebote von 13:00 Uhr – 14:00 Uhr durch sozialpädagogische Mitarbeiter</a:t>
            </a:r>
          </a:p>
          <a:p>
            <a:pPr lvl="1"/>
            <a:r>
              <a:rPr lang="de-DE" dirty="0"/>
              <a:t>Verköstigung in der Mensa </a:t>
            </a:r>
          </a:p>
          <a:p>
            <a:pPr lvl="1"/>
            <a:endParaRPr lang="de-DE" dirty="0"/>
          </a:p>
          <a:p>
            <a:r>
              <a:rPr lang="de-DE" dirty="0"/>
              <a:t>offener Ganztag bis zur 7. Klasse</a:t>
            </a:r>
          </a:p>
          <a:p>
            <a:pPr lvl="1"/>
            <a:r>
              <a:rPr lang="de-DE" dirty="0"/>
              <a:t>Betreuung von 13:00 Uhr – 16:00 Uhr</a:t>
            </a:r>
          </a:p>
          <a:p>
            <a:pPr lvl="2"/>
            <a:r>
              <a:rPr lang="de-DE" dirty="0"/>
              <a:t>Mittagsverpflegung in der Mensa</a:t>
            </a:r>
          </a:p>
          <a:p>
            <a:pPr lvl="2"/>
            <a:r>
              <a:rPr lang="de-DE" dirty="0"/>
              <a:t>Hausaufgabenbetreuung </a:t>
            </a:r>
          </a:p>
          <a:p>
            <a:pPr lvl="2"/>
            <a:r>
              <a:rPr lang="de-DE" dirty="0"/>
              <a:t>vielfältiges pädagogisches Freizeitangebot </a:t>
            </a:r>
          </a:p>
        </p:txBody>
      </p:sp>
      <p:pic>
        <p:nvPicPr>
          <p:cNvPr id="4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19" b="34240"/>
          <a:stretch/>
        </p:blipFill>
        <p:spPr>
          <a:xfrm>
            <a:off x="209729" y="160025"/>
            <a:ext cx="2189128" cy="98511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532" y="3648808"/>
            <a:ext cx="4405212" cy="2868191"/>
          </a:xfrm>
          <a:prstGeom prst="rect">
            <a:avLst/>
          </a:prstGeom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8AFD-2037-406D-963E-873B71C037E0}" type="datetime1">
              <a:rPr lang="de-DE" smtClean="0"/>
              <a:t>24.01.2024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7153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2430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Berufsorientierung</a:t>
            </a:r>
            <a:r>
              <a:rPr lang="de-DE" dirty="0"/>
              <a:t> – </a:t>
            </a:r>
            <a:br>
              <a:rPr lang="de-DE" dirty="0"/>
            </a:br>
            <a:r>
              <a:rPr lang="de-DE" dirty="0"/>
              <a:t>Wir machen stark für den Beruf </a:t>
            </a:r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19" b="34240"/>
          <a:stretch/>
        </p:blipFill>
        <p:spPr>
          <a:xfrm>
            <a:off x="9712653" y="230188"/>
            <a:ext cx="2189128" cy="985111"/>
          </a:xfrm>
          <a:prstGeom prst="rect">
            <a:avLst/>
          </a:prstGeom>
        </p:spPr>
      </p:pic>
      <p:grpSp>
        <p:nvGrpSpPr>
          <p:cNvPr id="7" name="Gruppieren 47"/>
          <p:cNvGrpSpPr>
            <a:grpSpLocks/>
          </p:cNvGrpSpPr>
          <p:nvPr/>
        </p:nvGrpSpPr>
        <p:grpSpPr bwMode="auto">
          <a:xfrm>
            <a:off x="1733595" y="1690688"/>
            <a:ext cx="8328025" cy="4854575"/>
            <a:chOff x="434805" y="1393825"/>
            <a:chExt cx="8328195" cy="4854575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7343486" y="5969000"/>
              <a:ext cx="1419514" cy="279400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66666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de-DE" altLang="de-DE" sz="1200" b="1"/>
                <a:t>M10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5961375" y="5969000"/>
              <a:ext cx="1382111" cy="279400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66666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de-DE" altLang="de-DE" sz="1200" b="1"/>
                <a:t>9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4581135" y="5969000"/>
              <a:ext cx="1380240" cy="279400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66666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de-DE" altLang="de-DE" sz="1200" b="1"/>
                <a:t>8</a:t>
              </a: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3199025" y="5972175"/>
              <a:ext cx="1382110" cy="276225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66666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de-DE" altLang="de-DE" sz="1200" b="1"/>
                <a:t>7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1816915" y="5969000"/>
              <a:ext cx="1382111" cy="279400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66666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de-DE" altLang="de-DE" sz="1200" b="1"/>
                <a:t>6</a:t>
              </a: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434805" y="5969000"/>
              <a:ext cx="1382110" cy="279400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66666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de-DE" altLang="de-DE" sz="1200" b="1"/>
                <a:t>Jgst.    5</a:t>
              </a: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7343486" y="1393825"/>
              <a:ext cx="1419514" cy="4575175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6D6D6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ClrTx/>
                <a:buSzTx/>
                <a:buFontTx/>
                <a:buNone/>
              </a:pPr>
              <a:endParaRPr lang="de-DE" altLang="de-DE" sz="2800"/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5961375" y="1393825"/>
              <a:ext cx="1382111" cy="4575175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6D6D6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ClrTx/>
                <a:buSzTx/>
                <a:buFontTx/>
                <a:buNone/>
              </a:pPr>
              <a:endParaRPr lang="de-DE" altLang="de-DE" sz="2800"/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4581135" y="1393825"/>
              <a:ext cx="1380240" cy="4575175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6D6D6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ClrTx/>
                <a:buSzTx/>
                <a:buFontTx/>
                <a:buNone/>
              </a:pPr>
              <a:endParaRPr lang="de-DE" altLang="de-DE" sz="2800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3199025" y="1393826"/>
              <a:ext cx="1382110" cy="4630004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6D6D6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ClrTx/>
                <a:buSzTx/>
                <a:buFontTx/>
                <a:buNone/>
              </a:pPr>
              <a:endParaRPr lang="de-DE" altLang="de-DE" sz="2800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1816915" y="2469497"/>
              <a:ext cx="1382111" cy="3499503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6D6D6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ClrTx/>
                <a:buSzTx/>
                <a:buFontTx/>
                <a:buNone/>
              </a:pPr>
              <a:endParaRPr lang="de-DE" altLang="de-DE" sz="2800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434805" y="2469497"/>
              <a:ext cx="1382110" cy="657880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6D6D6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ClrTx/>
                <a:buSzTx/>
                <a:buFontTx/>
                <a:buNone/>
              </a:pPr>
              <a:endParaRPr lang="de-DE" altLang="de-DE" sz="2800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449093" y="5905691"/>
              <a:ext cx="829079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1816915" y="1393825"/>
              <a:ext cx="0" cy="48545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3199025" y="1393825"/>
              <a:ext cx="0" cy="48545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4581135" y="1393825"/>
              <a:ext cx="0" cy="48545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5961375" y="1393825"/>
              <a:ext cx="0" cy="48545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7343486" y="1393825"/>
              <a:ext cx="0" cy="48545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auto">
            <a:xfrm>
              <a:off x="459118" y="5600700"/>
              <a:ext cx="8242165" cy="314325"/>
            </a:xfrm>
            <a:prstGeom prst="rect">
              <a:avLst/>
            </a:prstGeom>
            <a:solidFill>
              <a:srgbClr val="FEDAF5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de-DE" altLang="de-DE" sz="1400" dirty="0"/>
                <a:t>Fach: </a:t>
              </a:r>
              <a:r>
                <a:rPr lang="de-DE" altLang="de-DE" sz="1400" dirty="0">
                  <a:solidFill>
                    <a:srgbClr val="C00000"/>
                  </a:solidFill>
                </a:rPr>
                <a:t>Wirtschaft und Beruf</a:t>
              </a:r>
            </a:p>
          </p:txBody>
        </p:sp>
        <p:sp>
          <p:nvSpPr>
            <p:cNvPr id="27" name="AutoShape 32"/>
            <p:cNvSpPr>
              <a:spLocks noChangeArrowheads="1"/>
            </p:cNvSpPr>
            <p:nvPr/>
          </p:nvSpPr>
          <p:spPr bwMode="auto">
            <a:xfrm>
              <a:off x="459118" y="3517900"/>
              <a:ext cx="8182317" cy="803275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400">
                  <a:solidFill>
                    <a:srgbClr val="990033"/>
                  </a:solidFill>
                </a:rPr>
                <a:t>Betriebserkundungen</a:t>
              </a:r>
              <a:r>
                <a:rPr lang="de-DE" altLang="de-DE" sz="1400"/>
                <a:t>, </a:t>
              </a:r>
              <a:br>
                <a:rPr lang="de-DE" altLang="de-DE" sz="1400"/>
              </a:br>
              <a:r>
                <a:rPr lang="de-DE" altLang="de-DE" sz="1400"/>
                <a:t>Experteninterviews</a:t>
              </a:r>
            </a:p>
          </p:txBody>
        </p:sp>
        <p:sp>
          <p:nvSpPr>
            <p:cNvPr id="28" name="AutoShape 33"/>
            <p:cNvSpPr>
              <a:spLocks noChangeArrowheads="1"/>
            </p:cNvSpPr>
            <p:nvPr/>
          </p:nvSpPr>
          <p:spPr bwMode="auto">
            <a:xfrm rot="10800000">
              <a:off x="436675" y="3479800"/>
              <a:ext cx="8245906" cy="803275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4587680" y="2060110"/>
              <a:ext cx="1320392" cy="400110"/>
            </a:xfrm>
            <a:prstGeom prst="rect">
              <a:avLst/>
            </a:prstGeom>
            <a:solidFill>
              <a:srgbClr val="F4F2AC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de-DE" altLang="de-DE" sz="1200">
                  <a:solidFill>
                    <a:srgbClr val="000000"/>
                  </a:solidFill>
                </a:rPr>
                <a:t>Wahlfach </a:t>
              </a:r>
              <a:r>
                <a:rPr lang="de-DE" altLang="de-DE" sz="800">
                  <a:solidFill>
                    <a:srgbClr val="990033"/>
                  </a:solidFill>
                </a:rPr>
                <a:t>Informatik und digitales Gestalten</a:t>
              </a:r>
            </a:p>
          </p:txBody>
        </p:sp>
        <p:sp>
          <p:nvSpPr>
            <p:cNvPr id="30" name="Rectangle 35"/>
            <p:cNvSpPr>
              <a:spLocks noChangeArrowheads="1"/>
            </p:cNvSpPr>
            <p:nvPr/>
          </p:nvSpPr>
          <p:spPr bwMode="auto">
            <a:xfrm>
              <a:off x="460988" y="4373563"/>
              <a:ext cx="2691280" cy="1174750"/>
            </a:xfrm>
            <a:prstGeom prst="rect">
              <a:avLst/>
            </a:prstGeom>
            <a:solidFill>
              <a:srgbClr val="F4F2AC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400"/>
                <a:t>Fach </a:t>
              </a:r>
              <a:r>
                <a:rPr lang="de-DE" altLang="de-DE" sz="1400">
                  <a:solidFill>
                    <a:srgbClr val="990033"/>
                  </a:solidFill>
                </a:rPr>
                <a:t>Werken und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400">
                  <a:solidFill>
                    <a:srgbClr val="990033"/>
                  </a:solidFill>
                </a:rPr>
                <a:t>Gestalten</a:t>
              </a:r>
              <a:endParaRPr lang="de-DE" altLang="de-DE" sz="1400"/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5998780" y="4371975"/>
              <a:ext cx="2691281" cy="1174750"/>
            </a:xfrm>
            <a:prstGeom prst="rect">
              <a:avLst/>
            </a:prstGeom>
            <a:solidFill>
              <a:srgbClr val="F4F2AC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200" b="1"/>
                <a:t>Ein</a:t>
              </a:r>
              <a:r>
                <a:rPr lang="de-DE" altLang="de-DE" sz="1200"/>
                <a:t> </a:t>
              </a:r>
              <a:r>
                <a:rPr lang="de-DE" altLang="de-DE" sz="1200" b="1"/>
                <a:t>berufsorientierender Zweig</a:t>
              </a:r>
              <a:r>
                <a:rPr lang="de-DE" altLang="de-DE" sz="1000">
                  <a:solidFill>
                    <a:srgbClr val="990033"/>
                  </a:solidFill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000"/>
                <a:t>aus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200" b="1">
                  <a:solidFill>
                    <a:srgbClr val="990033"/>
                  </a:solidFill>
                </a:rPr>
                <a:t>Wirtschaft, Technik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200" b="1" i="1">
                  <a:solidFill>
                    <a:srgbClr val="990033"/>
                  </a:solidFill>
                </a:rPr>
                <a:t>oder</a:t>
              </a:r>
              <a:r>
                <a:rPr lang="de-DE" altLang="de-DE" sz="1200" b="1">
                  <a:solidFill>
                    <a:srgbClr val="990033"/>
                  </a:solidFill>
                </a:rPr>
                <a:t> Soziales</a:t>
              </a:r>
            </a:p>
          </p:txBody>
        </p:sp>
        <p:sp>
          <p:nvSpPr>
            <p:cNvPr id="32" name="Rectangle 37"/>
            <p:cNvSpPr>
              <a:spLocks noChangeArrowheads="1"/>
            </p:cNvSpPr>
            <p:nvPr/>
          </p:nvSpPr>
          <p:spPr bwMode="auto">
            <a:xfrm>
              <a:off x="3260743" y="4370388"/>
              <a:ext cx="1286728" cy="1174750"/>
            </a:xfrm>
            <a:prstGeom prst="rect">
              <a:avLst/>
            </a:prstGeom>
            <a:solidFill>
              <a:srgbClr val="F4F2AC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000" b="1"/>
                <a:t>Berufs-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000" b="1"/>
                <a:t>orientierende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000" b="1"/>
                <a:t>Zweige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200" b="1">
                  <a:solidFill>
                    <a:srgbClr val="990033"/>
                  </a:solidFill>
                </a:rPr>
                <a:t> </a:t>
              </a:r>
              <a:r>
                <a:rPr lang="de-DE" altLang="de-DE" sz="800" b="1">
                  <a:solidFill>
                    <a:srgbClr val="990033"/>
                  </a:solidFill>
                </a:rPr>
                <a:t>Wirtschaft und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800" b="1">
                  <a:solidFill>
                    <a:srgbClr val="990033"/>
                  </a:solidFill>
                </a:rPr>
                <a:t>Kommunikation,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800" b="1">
                  <a:solidFill>
                    <a:srgbClr val="990033"/>
                  </a:solidFill>
                </a:rPr>
                <a:t> Technik,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800" b="1">
                  <a:solidFill>
                    <a:srgbClr val="990033"/>
                  </a:solidFill>
                </a:rPr>
                <a:t> Ernährung und Soziales</a:t>
              </a:r>
            </a:p>
          </p:txBody>
        </p:sp>
        <p:sp>
          <p:nvSpPr>
            <p:cNvPr id="33" name="Rectangle 38"/>
            <p:cNvSpPr>
              <a:spLocks noChangeArrowheads="1"/>
            </p:cNvSpPr>
            <p:nvPr/>
          </p:nvSpPr>
          <p:spPr bwMode="auto">
            <a:xfrm>
              <a:off x="4635373" y="4368800"/>
              <a:ext cx="1284857" cy="1174750"/>
            </a:xfrm>
            <a:prstGeom prst="rect">
              <a:avLst/>
            </a:prstGeom>
            <a:solidFill>
              <a:srgbClr val="F4F2AC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000" b="1"/>
                <a:t>Ein</a:t>
              </a:r>
              <a:r>
                <a:rPr lang="de-DE" altLang="de-DE" sz="1000"/>
                <a:t> </a:t>
              </a:r>
              <a:br>
                <a:rPr lang="de-DE" altLang="de-DE" sz="1000"/>
              </a:br>
              <a:r>
                <a:rPr lang="de-DE" altLang="de-DE" sz="1000" b="1"/>
                <a:t>berufs-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000" b="1"/>
                <a:t>orientierender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000" b="1"/>
                <a:t>Zweig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de-DE" altLang="de-DE" sz="1200" b="1">
                  <a:solidFill>
                    <a:srgbClr val="990033"/>
                  </a:solidFill>
                </a:rPr>
                <a:t> </a:t>
              </a:r>
              <a:r>
                <a:rPr lang="de-DE" altLang="de-DE" sz="800" b="1">
                  <a:solidFill>
                    <a:srgbClr val="990033"/>
                  </a:solidFill>
                </a:rPr>
                <a:t>Wirtschaft und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de-DE" altLang="de-DE" sz="800" b="1">
                  <a:solidFill>
                    <a:srgbClr val="990033"/>
                  </a:solidFill>
                </a:rPr>
                <a:t>Kommunikation </a:t>
              </a:r>
              <a:r>
                <a:rPr lang="de-DE" altLang="de-DE" sz="800" b="1" u="sng">
                  <a:solidFill>
                    <a:srgbClr val="990033"/>
                  </a:solidFill>
                </a:rPr>
                <a:t>oder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de-DE" altLang="de-DE" sz="800" b="1">
                  <a:solidFill>
                    <a:srgbClr val="990033"/>
                  </a:solidFill>
                </a:rPr>
                <a:t> Technik </a:t>
              </a:r>
              <a:r>
                <a:rPr lang="de-DE" altLang="de-DE" sz="800" b="1" u="sng">
                  <a:solidFill>
                    <a:srgbClr val="990033"/>
                  </a:solidFill>
                </a:rPr>
                <a:t>oder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de-DE" altLang="de-DE" sz="800" b="1">
                  <a:solidFill>
                    <a:srgbClr val="990033"/>
                  </a:solidFill>
                </a:rPr>
                <a:t> Ernährung und Soziales</a:t>
              </a:r>
            </a:p>
          </p:txBody>
        </p:sp>
        <p:sp>
          <p:nvSpPr>
            <p:cNvPr id="34" name="Rectangle 39"/>
            <p:cNvSpPr>
              <a:spLocks noChangeArrowheads="1"/>
            </p:cNvSpPr>
            <p:nvPr/>
          </p:nvSpPr>
          <p:spPr bwMode="auto">
            <a:xfrm>
              <a:off x="3197154" y="2491013"/>
              <a:ext cx="1355927" cy="94116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400">
                  <a:solidFill>
                    <a:srgbClr val="990033"/>
                  </a:solidFill>
                </a:rPr>
                <a:t>Orientierungs-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400">
                  <a:solidFill>
                    <a:srgbClr val="990033"/>
                  </a:solidFill>
                </a:rPr>
                <a:t>praktika</a:t>
              </a:r>
            </a:p>
          </p:txBody>
        </p:sp>
        <p:sp>
          <p:nvSpPr>
            <p:cNvPr id="35" name="Rectangle 40"/>
            <p:cNvSpPr>
              <a:spLocks noChangeArrowheads="1"/>
            </p:cNvSpPr>
            <p:nvPr/>
          </p:nvSpPr>
          <p:spPr bwMode="auto">
            <a:xfrm>
              <a:off x="4589552" y="2497138"/>
              <a:ext cx="1326003" cy="6397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400">
                  <a:solidFill>
                    <a:srgbClr val="990033"/>
                  </a:solidFill>
                </a:rPr>
                <a:t>Betriebs-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400">
                  <a:solidFill>
                    <a:srgbClr val="990033"/>
                  </a:solidFill>
                </a:rPr>
                <a:t>praktika</a:t>
              </a:r>
            </a:p>
          </p:txBody>
        </p:sp>
        <p:sp>
          <p:nvSpPr>
            <p:cNvPr id="36" name="Rectangle 41"/>
            <p:cNvSpPr>
              <a:spLocks noChangeArrowheads="1"/>
            </p:cNvSpPr>
            <p:nvPr/>
          </p:nvSpPr>
          <p:spPr bwMode="auto">
            <a:xfrm>
              <a:off x="5984752" y="2497138"/>
              <a:ext cx="1324133" cy="6397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400">
                  <a:solidFill>
                    <a:srgbClr val="990033"/>
                  </a:solidFill>
                </a:rPr>
                <a:t>Betriebs-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400">
                  <a:solidFill>
                    <a:srgbClr val="990033"/>
                  </a:solidFill>
                </a:rPr>
                <a:t>praktika</a:t>
              </a:r>
            </a:p>
          </p:txBody>
        </p:sp>
        <p:sp>
          <p:nvSpPr>
            <p:cNvPr id="37" name="Rectangle 42"/>
            <p:cNvSpPr>
              <a:spLocks noChangeArrowheads="1"/>
            </p:cNvSpPr>
            <p:nvPr/>
          </p:nvSpPr>
          <p:spPr bwMode="auto">
            <a:xfrm>
              <a:off x="7343487" y="2497138"/>
              <a:ext cx="1330329" cy="6397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400">
                  <a:solidFill>
                    <a:srgbClr val="990033"/>
                  </a:solidFill>
                </a:rPr>
                <a:t>Betriebs-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400">
                  <a:solidFill>
                    <a:srgbClr val="990033"/>
                  </a:solidFill>
                </a:rPr>
                <a:t>praktika</a:t>
              </a:r>
            </a:p>
          </p:txBody>
        </p:sp>
        <p:sp>
          <p:nvSpPr>
            <p:cNvPr id="38" name="Rectangle 43"/>
            <p:cNvSpPr>
              <a:spLocks noChangeArrowheads="1"/>
            </p:cNvSpPr>
            <p:nvPr/>
          </p:nvSpPr>
          <p:spPr bwMode="auto">
            <a:xfrm>
              <a:off x="4613396" y="3180614"/>
              <a:ext cx="4060420" cy="2309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100" i="1"/>
                <a:t>max. bis zu einem Fünftel der Unterrichtszeit</a:t>
              </a:r>
            </a:p>
          </p:txBody>
        </p:sp>
        <p:sp>
          <p:nvSpPr>
            <p:cNvPr id="39" name="Text Box 46"/>
            <p:cNvSpPr txBox="1">
              <a:spLocks noChangeArrowheads="1"/>
            </p:cNvSpPr>
            <p:nvPr/>
          </p:nvSpPr>
          <p:spPr bwMode="auto">
            <a:xfrm>
              <a:off x="5961374" y="1448654"/>
              <a:ext cx="1355927" cy="466725"/>
            </a:xfrm>
            <a:prstGeom prst="rect">
              <a:avLst/>
            </a:prstGeom>
            <a:solidFill>
              <a:srgbClr val="F4F2AC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de-DE" altLang="de-DE" sz="1200"/>
                <a:t>Wahlfach </a:t>
              </a:r>
              <a:r>
                <a:rPr lang="de-DE" altLang="de-DE" sz="1200" b="1">
                  <a:solidFill>
                    <a:srgbClr val="990033"/>
                  </a:solidFill>
                </a:rPr>
                <a:t>Buchführung</a:t>
              </a:r>
            </a:p>
          </p:txBody>
        </p:sp>
        <p:sp>
          <p:nvSpPr>
            <p:cNvPr id="40" name="Text Box 47"/>
            <p:cNvSpPr txBox="1">
              <a:spLocks noChangeArrowheads="1"/>
            </p:cNvSpPr>
            <p:nvPr/>
          </p:nvSpPr>
          <p:spPr bwMode="auto">
            <a:xfrm>
              <a:off x="7373410" y="1452224"/>
              <a:ext cx="1301692" cy="466725"/>
            </a:xfrm>
            <a:prstGeom prst="rect">
              <a:avLst/>
            </a:prstGeom>
            <a:solidFill>
              <a:srgbClr val="F4F2AC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de-DE" altLang="de-DE" sz="1200"/>
                <a:t>Wahlfach </a:t>
              </a:r>
              <a:r>
                <a:rPr lang="de-DE" altLang="de-DE" sz="1200" b="1">
                  <a:solidFill>
                    <a:srgbClr val="990033"/>
                  </a:solidFill>
                </a:rPr>
                <a:t>Buchführung</a:t>
              </a:r>
            </a:p>
          </p:txBody>
        </p:sp>
        <p:sp>
          <p:nvSpPr>
            <p:cNvPr id="41" name="Text Box 48"/>
            <p:cNvSpPr txBox="1">
              <a:spLocks noChangeArrowheads="1"/>
            </p:cNvSpPr>
            <p:nvPr/>
          </p:nvSpPr>
          <p:spPr bwMode="auto">
            <a:xfrm>
              <a:off x="1560692" y="3449638"/>
              <a:ext cx="7101315" cy="639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de-DE" altLang="de-DE" sz="1200" b="1">
                  <a:solidFill>
                    <a:srgbClr val="990033"/>
                  </a:solidFill>
                </a:rPr>
                <a:t>Projekte mit externen Partnern</a:t>
              </a:r>
              <a:r>
                <a:rPr lang="de-DE" altLang="de-DE" sz="1200"/>
                <a:t>, wie z. B. der </a:t>
              </a:r>
              <a:r>
                <a:rPr lang="de-DE" altLang="de-DE" sz="1200" b="1"/>
                <a:t>örtlichen</a:t>
              </a:r>
              <a:r>
                <a:rPr lang="de-DE" altLang="de-DE" sz="1200"/>
                <a:t> </a:t>
              </a:r>
              <a:br>
                <a:rPr lang="de-DE" altLang="de-DE" sz="1200"/>
              </a:br>
              <a:r>
                <a:rPr lang="de-DE" altLang="de-DE" sz="1200" b="1"/>
                <a:t>Wirtschaft</a:t>
              </a:r>
              <a:r>
                <a:rPr lang="de-DE" altLang="de-DE" sz="1200"/>
                <a:t>, der </a:t>
              </a:r>
              <a:r>
                <a:rPr lang="de-DE" altLang="de-DE" sz="1200" b="1"/>
                <a:t>Arbeitsagentur</a:t>
              </a:r>
              <a:r>
                <a:rPr lang="de-DE" altLang="de-DE" sz="1200"/>
                <a:t>, der </a:t>
              </a:r>
              <a:r>
                <a:rPr lang="de-DE" altLang="de-DE" sz="1200" b="1"/>
                <a:t>Berufs-</a:t>
              </a:r>
              <a:br>
                <a:rPr lang="de-DE" altLang="de-DE" sz="1200" b="1"/>
              </a:br>
              <a:r>
                <a:rPr lang="de-DE" altLang="de-DE" sz="1200" b="1"/>
                <a:t>schule</a:t>
              </a:r>
              <a:r>
                <a:rPr lang="de-DE" altLang="de-DE" sz="1200"/>
                <a:t> und </a:t>
              </a:r>
              <a:r>
                <a:rPr lang="de-DE" altLang="de-DE" sz="1200" b="1"/>
                <a:t>Ehrenamtlichen</a:t>
              </a:r>
            </a:p>
          </p:txBody>
        </p:sp>
        <p:sp>
          <p:nvSpPr>
            <p:cNvPr id="42" name="Text Box 3"/>
            <p:cNvSpPr txBox="1">
              <a:spLocks noChangeArrowheads="1"/>
            </p:cNvSpPr>
            <p:nvPr/>
          </p:nvSpPr>
          <p:spPr bwMode="auto">
            <a:xfrm>
              <a:off x="495318" y="1453834"/>
              <a:ext cx="2666303" cy="10156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200" b="1"/>
                <a:t>Systematische Zusammenarbeit </a:t>
              </a:r>
              <a:br>
                <a:rPr lang="de-DE" altLang="de-DE" sz="1200" b="1"/>
              </a:br>
              <a:r>
                <a:rPr lang="de-DE" altLang="de-DE" sz="1200"/>
                <a:t>mit der Berufsschule, der lokalen Wirtschaft und der Arbeitsagentur.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200" b="1"/>
                <a:t>Angebote in den verschiedenen Jahrgangsstufen der Mittelschule:</a:t>
              </a:r>
            </a:p>
          </p:txBody>
        </p:sp>
        <p:sp>
          <p:nvSpPr>
            <p:cNvPr id="43" name="Text Box 34"/>
            <p:cNvSpPr txBox="1">
              <a:spLocks noChangeArrowheads="1"/>
            </p:cNvSpPr>
            <p:nvPr/>
          </p:nvSpPr>
          <p:spPr bwMode="auto">
            <a:xfrm>
              <a:off x="3222412" y="2069387"/>
              <a:ext cx="1320392" cy="400110"/>
            </a:xfrm>
            <a:prstGeom prst="rect">
              <a:avLst/>
            </a:prstGeom>
            <a:solidFill>
              <a:srgbClr val="F4F2AC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de-DE" altLang="de-DE" sz="1200">
                  <a:solidFill>
                    <a:srgbClr val="000000"/>
                  </a:solidFill>
                </a:rPr>
                <a:t>Wahlfach </a:t>
              </a:r>
              <a:r>
                <a:rPr lang="de-DE" altLang="de-DE" sz="800">
                  <a:solidFill>
                    <a:srgbClr val="990033"/>
                  </a:solidFill>
                </a:rPr>
                <a:t>Informatik und digitales Gestalten</a:t>
              </a:r>
            </a:p>
          </p:txBody>
        </p:sp>
        <p:sp>
          <p:nvSpPr>
            <p:cNvPr id="44" name="Text Box 34"/>
            <p:cNvSpPr txBox="1">
              <a:spLocks noChangeArrowheads="1"/>
            </p:cNvSpPr>
            <p:nvPr/>
          </p:nvSpPr>
          <p:spPr bwMode="auto">
            <a:xfrm>
              <a:off x="3232689" y="1437298"/>
              <a:ext cx="1320392" cy="492443"/>
            </a:xfrm>
            <a:prstGeom prst="rect">
              <a:avLst/>
            </a:prstGeom>
            <a:solidFill>
              <a:srgbClr val="F4F2AC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de-DE" altLang="de-DE" sz="1200">
                  <a:solidFill>
                    <a:srgbClr val="000000"/>
                  </a:solidFill>
                </a:rPr>
                <a:t>Pflichtfach </a:t>
              </a:r>
              <a:r>
                <a:rPr lang="de-DE" altLang="de-DE" sz="1400">
                  <a:solidFill>
                    <a:srgbClr val="990033"/>
                  </a:solidFill>
                </a:rPr>
                <a:t>Informatik</a:t>
              </a:r>
            </a:p>
          </p:txBody>
        </p:sp>
        <p:sp>
          <p:nvSpPr>
            <p:cNvPr id="45" name="Text Box 34"/>
            <p:cNvSpPr txBox="1">
              <a:spLocks noChangeArrowheads="1"/>
            </p:cNvSpPr>
            <p:nvPr/>
          </p:nvSpPr>
          <p:spPr bwMode="auto">
            <a:xfrm>
              <a:off x="4603769" y="1437908"/>
              <a:ext cx="1320392" cy="492443"/>
            </a:xfrm>
            <a:prstGeom prst="rect">
              <a:avLst/>
            </a:prstGeom>
            <a:solidFill>
              <a:srgbClr val="F4F2AC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de-DE" altLang="de-DE" sz="1200">
                  <a:solidFill>
                    <a:srgbClr val="000000"/>
                  </a:solidFill>
                </a:rPr>
                <a:t>Pflichtfach </a:t>
              </a:r>
              <a:r>
                <a:rPr lang="de-DE" altLang="de-DE" sz="1400">
                  <a:solidFill>
                    <a:srgbClr val="990033"/>
                  </a:solidFill>
                </a:rPr>
                <a:t>Informatik</a:t>
              </a:r>
            </a:p>
          </p:txBody>
        </p:sp>
      </p:grpSp>
      <p:sp>
        <p:nvSpPr>
          <p:cNvPr id="46" name="Text Box 45"/>
          <p:cNvSpPr txBox="1">
            <a:spLocks noChangeArrowheads="1"/>
          </p:cNvSpPr>
          <p:nvPr/>
        </p:nvSpPr>
        <p:spPr bwMode="auto">
          <a:xfrm>
            <a:off x="1749470" y="3254375"/>
            <a:ext cx="1346200" cy="492125"/>
          </a:xfrm>
          <a:prstGeom prst="rect">
            <a:avLst/>
          </a:prstGeom>
          <a:solidFill>
            <a:srgbClr val="F4F2AC"/>
          </a:solidFill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200"/>
              <a:t>Pflichtfach </a:t>
            </a:r>
            <a:r>
              <a:rPr lang="de-DE" altLang="de-DE" sz="1400">
                <a:solidFill>
                  <a:srgbClr val="990033"/>
                </a:solidFill>
              </a:rPr>
              <a:t>Informatik</a:t>
            </a:r>
          </a:p>
        </p:txBody>
      </p:sp>
      <p:sp>
        <p:nvSpPr>
          <p:cNvPr id="47" name="Text Box 34"/>
          <p:cNvSpPr txBox="1">
            <a:spLocks noChangeArrowheads="1"/>
          </p:cNvSpPr>
          <p:nvPr/>
        </p:nvSpPr>
        <p:spPr bwMode="auto">
          <a:xfrm>
            <a:off x="7270795" y="2270125"/>
            <a:ext cx="1320800" cy="523875"/>
          </a:xfrm>
          <a:prstGeom prst="rect">
            <a:avLst/>
          </a:prstGeom>
          <a:solidFill>
            <a:srgbClr val="F4F2AC"/>
          </a:solidFill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200"/>
              <a:t>Wahlfach </a:t>
            </a:r>
            <a:r>
              <a:rPr lang="de-DE" altLang="de-DE" sz="800">
                <a:solidFill>
                  <a:srgbClr val="990033"/>
                </a:solidFill>
              </a:rPr>
              <a:t>Informatik (künftig: Informatik und digitales Gestalten)</a:t>
            </a:r>
          </a:p>
        </p:txBody>
      </p:sp>
      <p:sp>
        <p:nvSpPr>
          <p:cNvPr id="48" name="Text Box 34"/>
          <p:cNvSpPr txBox="1">
            <a:spLocks noChangeArrowheads="1"/>
          </p:cNvSpPr>
          <p:nvPr/>
        </p:nvSpPr>
        <p:spPr bwMode="auto">
          <a:xfrm>
            <a:off x="8658270" y="2266950"/>
            <a:ext cx="1322387" cy="522288"/>
          </a:xfrm>
          <a:prstGeom prst="rect">
            <a:avLst/>
          </a:prstGeom>
          <a:solidFill>
            <a:srgbClr val="F4F2AC"/>
          </a:solidFill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200"/>
              <a:t>Wahlfach </a:t>
            </a:r>
            <a:r>
              <a:rPr lang="de-DE" altLang="de-DE" sz="800">
                <a:solidFill>
                  <a:srgbClr val="990033"/>
                </a:solidFill>
              </a:rPr>
              <a:t>Informatik (künftig: Informatik und digitales Gestalten)</a:t>
            </a:r>
          </a:p>
        </p:txBody>
      </p:sp>
      <p:sp>
        <p:nvSpPr>
          <p:cNvPr id="49" name="Textfeld 1"/>
          <p:cNvSpPr txBox="1">
            <a:spLocks noChangeArrowheads="1"/>
          </p:cNvSpPr>
          <p:nvPr/>
        </p:nvSpPr>
        <p:spPr bwMode="auto">
          <a:xfrm>
            <a:off x="4548232" y="1770063"/>
            <a:ext cx="12922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0" name="Text Box 45"/>
          <p:cNvSpPr txBox="1">
            <a:spLocks noChangeArrowheads="1"/>
          </p:cNvSpPr>
          <p:nvPr/>
        </p:nvSpPr>
        <p:spPr bwMode="auto">
          <a:xfrm>
            <a:off x="3133770" y="3252788"/>
            <a:ext cx="1346200" cy="492125"/>
          </a:xfrm>
          <a:prstGeom prst="rect">
            <a:avLst/>
          </a:prstGeom>
          <a:solidFill>
            <a:srgbClr val="F4F2AC"/>
          </a:solidFill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200"/>
              <a:t>Pflichtfach </a:t>
            </a:r>
            <a:r>
              <a:rPr lang="de-DE" altLang="de-DE" sz="1400">
                <a:solidFill>
                  <a:srgbClr val="990033"/>
                </a:solidFill>
              </a:rPr>
              <a:t>Informatik</a:t>
            </a:r>
          </a:p>
        </p:txBody>
      </p:sp>
      <p:sp>
        <p:nvSpPr>
          <p:cNvPr id="51" name="Textfeld 157"/>
          <p:cNvSpPr txBox="1">
            <a:spLocks noChangeArrowheads="1"/>
          </p:cNvSpPr>
          <p:nvPr/>
        </p:nvSpPr>
        <p:spPr bwMode="auto">
          <a:xfrm>
            <a:off x="5900782" y="1766888"/>
            <a:ext cx="12922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7AD7-4571-4228-8487-488728D74069}" type="datetime1">
              <a:rPr lang="de-DE" smtClean="0"/>
              <a:t>24.01.2024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3917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Berufsorientierung</a:t>
            </a:r>
            <a:r>
              <a:rPr lang="de-DE" dirty="0"/>
              <a:t> – </a:t>
            </a:r>
            <a:br>
              <a:rPr lang="de-DE" dirty="0"/>
            </a:br>
            <a:r>
              <a:rPr lang="de-DE" dirty="0"/>
              <a:t>Wir machen stark für den Beruf 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1825625"/>
            <a:ext cx="10515600" cy="3644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177800" indent="-177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de-DE" sz="2000" kern="0" dirty="0">
                <a:solidFill>
                  <a:srgbClr val="000000"/>
                </a:solidFill>
              </a:rPr>
              <a:t>Berufsorientierende Zweige: 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de-DE" sz="1200" b="1" kern="0" dirty="0">
                <a:solidFill>
                  <a:srgbClr val="000000"/>
                </a:solidFill>
              </a:rPr>
              <a:t>Technik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de-DE" sz="1200" b="1" kern="0" dirty="0">
                <a:solidFill>
                  <a:srgbClr val="000000"/>
                </a:solidFill>
              </a:rPr>
              <a:t>Wirtschaft 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de-DE" sz="1200" b="1" kern="0" dirty="0">
                <a:solidFill>
                  <a:srgbClr val="000000"/>
                </a:solidFill>
              </a:rPr>
              <a:t>Ernährung und Soziales </a:t>
            </a:r>
          </a:p>
          <a:p>
            <a:pPr marL="457200" lvl="1" indent="0">
              <a:spcBef>
                <a:spcPct val="50000"/>
              </a:spcBef>
              <a:buNone/>
              <a:defRPr/>
            </a:pPr>
            <a:endParaRPr lang="de-DE" sz="1200" b="1" kern="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de-DE" sz="2000" kern="0" dirty="0">
                <a:solidFill>
                  <a:srgbClr val="000000"/>
                </a:solidFill>
              </a:rPr>
              <a:t>Unterrichtsstunden in den berufsorientierenden Zweigen</a:t>
            </a:r>
          </a:p>
          <a:p>
            <a:pPr lvl="1">
              <a:spcBef>
                <a:spcPct val="50000"/>
              </a:spcBef>
              <a:defRPr/>
            </a:pPr>
            <a:r>
              <a:rPr lang="de-DE" sz="1600" kern="0" dirty="0" err="1">
                <a:solidFill>
                  <a:srgbClr val="000000"/>
                </a:solidFill>
              </a:rPr>
              <a:t>Jgst</a:t>
            </a:r>
            <a:r>
              <a:rPr lang="de-DE" sz="1800" kern="0" dirty="0">
                <a:solidFill>
                  <a:srgbClr val="000000"/>
                </a:solidFill>
              </a:rPr>
              <a:t>.</a:t>
            </a:r>
            <a:r>
              <a:rPr lang="de-DE" sz="2000" kern="0" dirty="0">
                <a:solidFill>
                  <a:srgbClr val="000000"/>
                </a:solidFill>
              </a:rPr>
              <a:t> </a:t>
            </a:r>
            <a:r>
              <a:rPr lang="de-DE" sz="1600" kern="0" dirty="0">
                <a:solidFill>
                  <a:srgbClr val="000000"/>
                </a:solidFill>
              </a:rPr>
              <a:t>7: 	5 Unterrichtsstunden in </a:t>
            </a:r>
            <a:r>
              <a:rPr lang="de-DE" sz="1600" u="sng" kern="0" dirty="0">
                <a:solidFill>
                  <a:srgbClr val="000000"/>
                </a:solidFill>
              </a:rPr>
              <a:t>allen</a:t>
            </a:r>
            <a:r>
              <a:rPr lang="de-DE" sz="1600" kern="0" dirty="0">
                <a:solidFill>
                  <a:srgbClr val="000000"/>
                </a:solidFill>
              </a:rPr>
              <a:t> Zweigen</a:t>
            </a:r>
          </a:p>
          <a:p>
            <a:pPr lvl="1">
              <a:spcBef>
                <a:spcPct val="50000"/>
              </a:spcBef>
              <a:defRPr/>
            </a:pPr>
            <a:r>
              <a:rPr lang="de-DE" sz="1600" kern="0" dirty="0" err="1">
                <a:solidFill>
                  <a:srgbClr val="000000"/>
                </a:solidFill>
              </a:rPr>
              <a:t>Jgst</a:t>
            </a:r>
            <a:r>
              <a:rPr lang="de-DE" sz="1600" kern="0" dirty="0">
                <a:solidFill>
                  <a:srgbClr val="000000"/>
                </a:solidFill>
              </a:rPr>
              <a:t>. 8: 	4 Unterrichtsstunden in </a:t>
            </a:r>
            <a:r>
              <a:rPr lang="de-DE" sz="1600" u="sng" kern="0" dirty="0">
                <a:solidFill>
                  <a:srgbClr val="000000"/>
                </a:solidFill>
              </a:rPr>
              <a:t>einem</a:t>
            </a:r>
            <a:r>
              <a:rPr lang="de-DE" sz="1600" kern="0" dirty="0">
                <a:solidFill>
                  <a:srgbClr val="000000"/>
                </a:solidFill>
              </a:rPr>
              <a:t> Zweig</a:t>
            </a:r>
          </a:p>
          <a:p>
            <a:pPr marL="0" indent="0"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de-DE" sz="1600" kern="0" dirty="0">
                <a:solidFill>
                  <a:srgbClr val="000000"/>
                </a:solidFill>
              </a:rPr>
              <a:t>	         	</a:t>
            </a:r>
            <a:r>
              <a:rPr lang="de-DE" sz="1600" i="1" kern="0" dirty="0">
                <a:solidFill>
                  <a:srgbClr val="000000"/>
                </a:solidFill>
              </a:rPr>
              <a:t>(</a:t>
            </a:r>
            <a:r>
              <a:rPr lang="de-DE" sz="1400" i="1" kern="0" dirty="0">
                <a:solidFill>
                  <a:srgbClr val="000000"/>
                </a:solidFill>
              </a:rPr>
              <a:t>ein weiteres Wahlpflichtfach als Wahlfach oder Arbeitsgemeinschaft wählbar</a:t>
            </a:r>
            <a:r>
              <a:rPr lang="de-DE" sz="1600" i="1" kern="0" dirty="0">
                <a:solidFill>
                  <a:srgbClr val="000000"/>
                </a:solidFill>
              </a:rPr>
              <a:t>)	</a:t>
            </a:r>
            <a:r>
              <a:rPr lang="de-DE" sz="1600" kern="0" dirty="0">
                <a:solidFill>
                  <a:srgbClr val="000000"/>
                </a:solidFill>
              </a:rPr>
              <a:t>	 </a:t>
            </a:r>
          </a:p>
          <a:p>
            <a:pPr lvl="1">
              <a:spcBef>
                <a:spcPct val="50000"/>
              </a:spcBef>
              <a:defRPr/>
            </a:pPr>
            <a:r>
              <a:rPr lang="de-DE" sz="1600" kern="0" dirty="0" err="1">
                <a:solidFill>
                  <a:srgbClr val="000000"/>
                </a:solidFill>
              </a:rPr>
              <a:t>Jgst</a:t>
            </a:r>
            <a:r>
              <a:rPr lang="de-DE" sz="1600" kern="0" dirty="0">
                <a:solidFill>
                  <a:srgbClr val="000000"/>
                </a:solidFill>
              </a:rPr>
              <a:t>. 9: 	4 Unterrichtsstunden in </a:t>
            </a:r>
            <a:r>
              <a:rPr lang="de-DE" sz="1600" u="sng" kern="0" dirty="0">
                <a:solidFill>
                  <a:srgbClr val="000000"/>
                </a:solidFill>
              </a:rPr>
              <a:t>einem</a:t>
            </a:r>
            <a:r>
              <a:rPr lang="de-DE" sz="1600" kern="0" dirty="0">
                <a:solidFill>
                  <a:srgbClr val="000000"/>
                </a:solidFill>
              </a:rPr>
              <a:t> Zweig</a:t>
            </a:r>
          </a:p>
          <a:p>
            <a:pPr lvl="1">
              <a:spcBef>
                <a:spcPct val="50000"/>
              </a:spcBef>
              <a:defRPr/>
            </a:pPr>
            <a:r>
              <a:rPr lang="de-DE" sz="1600" kern="0" dirty="0" err="1">
                <a:solidFill>
                  <a:srgbClr val="000000"/>
                </a:solidFill>
              </a:rPr>
              <a:t>Jgst</a:t>
            </a:r>
            <a:r>
              <a:rPr lang="de-DE" sz="1600" kern="0" dirty="0">
                <a:solidFill>
                  <a:srgbClr val="000000"/>
                </a:solidFill>
              </a:rPr>
              <a:t>. 10: 	3 Unterrichtsstunden in </a:t>
            </a:r>
            <a:r>
              <a:rPr lang="de-DE" sz="1600" u="sng" kern="0" dirty="0">
                <a:solidFill>
                  <a:srgbClr val="000000"/>
                </a:solidFill>
              </a:rPr>
              <a:t>einem</a:t>
            </a:r>
            <a:r>
              <a:rPr lang="de-DE" sz="1600" kern="0" dirty="0">
                <a:solidFill>
                  <a:srgbClr val="000000"/>
                </a:solidFill>
              </a:rPr>
              <a:t> Zweig</a:t>
            </a:r>
          </a:p>
        </p:txBody>
      </p:sp>
      <p:pic>
        <p:nvPicPr>
          <p:cNvPr id="5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19" b="34240"/>
          <a:stretch/>
        </p:blipFill>
        <p:spPr>
          <a:xfrm>
            <a:off x="9712653" y="230188"/>
            <a:ext cx="2189128" cy="985111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DF19-D6D8-4071-BE2B-40F32182A2AA}" type="datetime1">
              <a:rPr lang="de-DE" smtClean="0"/>
              <a:t>24.01.2024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7472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864</Words>
  <Application>Microsoft Office PowerPoint</Application>
  <PresentationFormat>Breitbild</PresentationFormat>
  <Paragraphs>238</Paragraphs>
  <Slides>20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Wingdings</vt:lpstr>
      <vt:lpstr>Office Theme</vt:lpstr>
      <vt:lpstr>PowerPoint-Präsentation</vt:lpstr>
      <vt:lpstr>Einige Gedanken vorweg</vt:lpstr>
      <vt:lpstr>  Die Mittelschule ist das Gütesiegel für     ein umfassendes Bildungsangebot</vt:lpstr>
      <vt:lpstr>Was bietet die Erich Kästner-Mittelschule Ihren Kindern?</vt:lpstr>
      <vt:lpstr>Klassenleiterprinzip </vt:lpstr>
      <vt:lpstr>Individuelle Fördermöglichkeiten</vt:lpstr>
      <vt:lpstr>  Ganztagesangebote</vt:lpstr>
      <vt:lpstr>Berufsorientierung –  Wir machen stark für den Beruf </vt:lpstr>
      <vt:lpstr>Berufsorientierung –  Wir machen stark für den Beruf </vt:lpstr>
      <vt:lpstr>Die berufsorientierenden Zweige </vt:lpstr>
      <vt:lpstr>Technik</vt:lpstr>
      <vt:lpstr>Wirtschaft</vt:lpstr>
      <vt:lpstr>Ernährung und Soziales</vt:lpstr>
      <vt:lpstr>Abschlüsse / Qualifikationen an der Mittelschule</vt:lpstr>
      <vt:lpstr>Wir führen zielstrebig zum Beruf…  </vt:lpstr>
      <vt:lpstr>Besonderheiten der Erich Kästner-Mittelschule </vt:lpstr>
      <vt:lpstr>Besonderheiten der Erich Kästner-Mittelschule   Band-Klasse</vt:lpstr>
      <vt:lpstr>PowerPoint-Präsentation</vt:lpstr>
      <vt:lpstr>    Besonderheiten der Erich Kästner-Mittelschule    - Schule im Aufbruch / FreiDay - Digitale Schule der Zukunft - Digitale Ausstattung - XRXplorerSchool - Maker Space - Informatik/Tastschreiben - Tonstudio - Schulgarten       </vt:lpstr>
      <vt:lpstr>Zeit für Fragen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Microsoft-Konto</dc:creator>
  <cp:lastModifiedBy>Torsten Bergmühl</cp:lastModifiedBy>
  <cp:revision>20</cp:revision>
  <dcterms:created xsi:type="dcterms:W3CDTF">2022-03-24T09:23:14Z</dcterms:created>
  <dcterms:modified xsi:type="dcterms:W3CDTF">2024-01-24T15:46:10Z</dcterms:modified>
</cp:coreProperties>
</file>